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385" r:id="rId6"/>
    <p:sldId id="387" r:id="rId7"/>
    <p:sldId id="389" r:id="rId8"/>
    <p:sldId id="388" r:id="rId9"/>
    <p:sldId id="390" r:id="rId10"/>
    <p:sldId id="398" r:id="rId11"/>
    <p:sldId id="399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3">
          <p15:clr>
            <a:srgbClr val="A4A3A4"/>
          </p15:clr>
        </p15:guide>
        <p15:guide id="2" orient="horz" pos="738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pos="5658">
          <p15:clr>
            <a:srgbClr val="A4A3A4"/>
          </p15:clr>
        </p15:guide>
        <p15:guide id="5" pos="95">
          <p15:clr>
            <a:srgbClr val="A4A3A4"/>
          </p15:clr>
        </p15:guide>
        <p15:guide id="6" pos="272">
          <p15:clr>
            <a:srgbClr val="A4A3A4"/>
          </p15:clr>
        </p15:guide>
        <p15:guide id="7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6"/>
    <a:srgbClr val="FA0007"/>
    <a:srgbClr val="F1030A"/>
    <a:srgbClr val="ED0409"/>
    <a:srgbClr val="ED100C"/>
    <a:srgbClr val="ED1C10"/>
    <a:srgbClr val="ED1F13"/>
    <a:srgbClr val="EA1F17"/>
    <a:srgbClr val="E12417"/>
    <a:srgbClr val="DD2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9" autoAdjust="0"/>
    <p:restoredTop sz="94660"/>
  </p:normalViewPr>
  <p:slideViewPr>
    <p:cSldViewPr snapToObjects="1" showGuides="1">
      <p:cViewPr varScale="1">
        <p:scale>
          <a:sx n="65" d="100"/>
          <a:sy n="65" d="100"/>
        </p:scale>
        <p:origin x="726" y="78"/>
      </p:cViewPr>
      <p:guideLst>
        <p:guide orient="horz" pos="3973"/>
        <p:guide orient="horz" pos="738"/>
        <p:guide orient="horz" pos="997"/>
        <p:guide pos="5658"/>
        <p:guide pos="95"/>
        <p:guide pos="272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6A37-291F-4E46-BB73-3B99CE153558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366-02D8-9240-8F65-12E2F8F286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CCD24-79A0-1B45-AEA8-F931F4D6188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FF08-BA74-3E4E-B67B-CFCBDE5D9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8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FF08-BA74-3E4E-B67B-CFCBDE5D9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2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2" y="303652"/>
            <a:ext cx="2017673" cy="412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fld id="{789DAB25-79AA-43D7-A215-D3F8CD174F5A}" type="datetime1">
              <a:rPr lang="es-BO" smtClean="0"/>
              <a:t>7/6/2019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1574"/>
            <a:ext cx="9144000" cy="5686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7638" y="147638"/>
            <a:ext cx="8832850" cy="6710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08DF-F449-43A5-9FDC-8D2AADFE5FE7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8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B72C-1553-4AF7-8487-12349110B21F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910667" y="4233416"/>
            <a:ext cx="2253884" cy="625148"/>
          </a:xfrm>
        </p:spPr>
        <p:txBody>
          <a:bodyPr/>
          <a:lstStyle>
            <a:lvl1pPr>
              <a:defRPr>
                <a:solidFill>
                  <a:srgbClr val="222221"/>
                </a:solidFill>
                <a:latin typeface="Gill Sans Infant Std" pitchFamily="34" charset="0"/>
              </a:defRPr>
            </a:lvl1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ank_you_STC_logo_l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17" y="2113411"/>
            <a:ext cx="4355592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42676" y="2370672"/>
            <a:ext cx="6255472" cy="1583233"/>
          </a:xfrm>
          <a:prstGeom prst="roundRect">
            <a:avLst>
              <a:gd name="adj" fmla="val 855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b="1" i="0" dirty="0">
              <a:solidFill>
                <a:srgbClr val="222221"/>
              </a:solidFill>
              <a:latin typeface="TradeGothic LT CondEighteen"/>
              <a:cs typeface="TradeGothic LT CondEighteen"/>
            </a:endParaRPr>
          </a:p>
        </p:txBody>
      </p:sp>
      <p:pic>
        <p:nvPicPr>
          <p:cNvPr id="13" name="Picture 12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139" y="2562159"/>
            <a:ext cx="5872546" cy="12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0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76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92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64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46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AABD-B347-49B1-95C9-424A620F5FA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768" y="1171576"/>
            <a:ext cx="3243019" cy="1219798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32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7" y="2395663"/>
            <a:ext cx="3243020" cy="268421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1588" indent="0"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None/>
              <a:defRPr sz="18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55738"/>
            <a:ext cx="5002416" cy="5985852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10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02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072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721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36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82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558C-0429-4D47-BF44-BC699C4CC14A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310836"/>
            <a:ext cx="8282643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8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8" y="2200274"/>
            <a:ext cx="8824750" cy="4106864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47638" y="1171574"/>
            <a:ext cx="8832850" cy="51355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634" y="202994"/>
            <a:ext cx="8282640" cy="787605"/>
          </a:xfrm>
        </p:spPr>
        <p:txBody>
          <a:bodyPr>
            <a:noAutofit/>
          </a:bodyPr>
          <a:lstStyle>
            <a:lvl1pPr>
              <a:defRPr sz="48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8276127" cy="45479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266700" indent="-266700">
              <a:buClr>
                <a:schemeClr val="tx2"/>
              </a:buClr>
              <a:buFont typeface="Arial"/>
              <a:buChar char="•"/>
              <a:defRPr sz="1800"/>
            </a:lvl2pPr>
            <a:lvl3pPr marL="266700" indent="-266700">
              <a:defRPr sz="1800"/>
            </a:lvl3pPr>
            <a:lvl4pPr marL="266700" indent="-266700">
              <a:buClr>
                <a:schemeClr val="tx2"/>
              </a:buClr>
              <a:buFont typeface="Arial"/>
              <a:buChar char="•"/>
              <a:defRPr sz="1800"/>
            </a:lvl4pPr>
            <a:lvl5pPr marL="266700" indent="-266700"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0B15-1963-4D42-B2EA-B3017111A202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3997571" cy="47069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AA3E-C6D9-42C3-8A00-E5153763115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09703" y="1600200"/>
            <a:ext cx="3997571" cy="47069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7E3-F000-4CFB-B8CE-ABCE6F25AD9C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6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F3-B138-470B-A156-DB2379DB9FDB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CA37-E947-401A-A255-42DA01E1596A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7637" y="147638"/>
            <a:ext cx="8837613" cy="6159500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47" y="1600200"/>
            <a:ext cx="8276127" cy="4706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8991" y="6441019"/>
            <a:ext cx="1581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fld id="{C05E2224-0473-4AB8-A4DE-8523A74E8B2D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5022" y="6441019"/>
            <a:ext cx="382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es-BO" smtClean="0"/>
              <a:t>Campaña Hasta la Última Niña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0310" y="6441019"/>
            <a:ext cx="773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fld id="{C3FDE51E-0052-334C-A4B2-C567FE9F326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Picture 10" descr="Save_the_Children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derscore_lin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6" y="1124217"/>
            <a:ext cx="8305800" cy="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62" r:id="rId6"/>
    <p:sldLayoutId id="2147483663" r:id="rId7"/>
    <p:sldLayoutId id="2147483655" r:id="rId8"/>
    <p:sldLayoutId id="2147483669" r:id="rId9"/>
    <p:sldLayoutId id="2147483670" r:id="rId10"/>
    <p:sldLayoutId id="2147483671" r:id="rId11"/>
    <p:sldLayoutId id="2147483672" r:id="rId12"/>
    <p:sldLayoutId id="2147483667" r:id="rId13"/>
    <p:sldLayoutId id="2147483673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1"/>
          </a:solidFill>
          <a:latin typeface="Gill Sans Infant Std"/>
          <a:ea typeface="+mj-ea"/>
          <a:cs typeface="Gill Sans Infant Std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i="0" kern="1200">
          <a:solidFill>
            <a:schemeClr val="tx2"/>
          </a:solidFill>
          <a:latin typeface="Gill Sans Infant Std"/>
          <a:ea typeface="+mn-ea"/>
          <a:cs typeface="Gill Sans Infant Std"/>
        </a:defRPr>
      </a:lvl1pPr>
      <a:lvl2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2pPr>
      <a:lvl3pPr marL="266700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3pPr>
      <a:lvl4pPr marL="541338" indent="-2746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3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4pPr>
      <a:lvl5pPr marL="808038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08A9-B6DE-4DC5-965D-C52BF262628E}" type="datetimeFigureOut">
              <a:rPr lang="es-ES" smtClean="0"/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8C90-6C0B-4AD7-AAA5-63FEF7628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22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r="737" b="16067"/>
          <a:stretch/>
        </p:blipFill>
        <p:spPr>
          <a:xfrm>
            <a:off x="150813" y="1752601"/>
            <a:ext cx="8764587" cy="4955240"/>
          </a:xfrm>
        </p:spPr>
      </p:pic>
      <p:pic>
        <p:nvPicPr>
          <p:cNvPr id="8" name="Picture 7" descr="Red_circ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1375797"/>
            <a:ext cx="5230075" cy="53320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798513"/>
            <a:ext cx="8226501" cy="1197787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INCIDENCIA </a:t>
            </a:r>
            <a:r>
              <a:rPr lang="es-BO" dirty="0"/>
              <a:t>Y CAMPAÑAS </a:t>
            </a:r>
            <a:br>
              <a:rPr lang="es-BO" dirty="0"/>
            </a:br>
            <a:r>
              <a:rPr lang="es-BO" sz="2200" dirty="0"/>
              <a:t/>
            </a:r>
            <a:br>
              <a:rPr lang="es-BO" sz="2200" dirty="0"/>
            </a:br>
            <a:r>
              <a:rPr lang="es-BO" dirty="0" smtClean="0"/>
              <a:t/>
            </a:r>
            <a:br>
              <a:rPr lang="es-BO" dirty="0" smtClean="0"/>
            </a:br>
            <a:endParaRPr lang="es-BO" sz="2200" dirty="0"/>
          </a:p>
        </p:txBody>
      </p:sp>
    </p:spTree>
    <p:extLst>
      <p:ext uri="{BB962C8B-B14F-4D97-AF65-F5344CB8AC3E}">
        <p14:creationId xmlns:p14="http://schemas.microsoft.com/office/powerpoint/2010/main" val="22651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Metas de Incidencia 2019 - 2021</a:t>
            </a:r>
            <a:endParaRPr lang="es-BO" dirty="0"/>
          </a:p>
        </p:txBody>
      </p:sp>
      <p:graphicFrame>
        <p:nvGraphicFramePr>
          <p:cNvPr id="15" name="Marcador de conteni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550720"/>
              </p:ext>
            </p:extLst>
          </p:nvPr>
        </p:nvGraphicFramePr>
        <p:xfrm>
          <a:off x="304800" y="1676400"/>
          <a:ext cx="4124325" cy="473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4325">
                  <a:extLst>
                    <a:ext uri="{9D8B030D-6E8A-4147-A177-3AD203B41FA5}">
                      <a16:colId xmlns:a16="http://schemas.microsoft.com/office/drawing/2014/main" val="2578470271"/>
                    </a:ext>
                  </a:extLst>
                </a:gridCol>
              </a:tblGrid>
              <a:tr h="4735396">
                <a:tc>
                  <a:txBody>
                    <a:bodyPr/>
                    <a:lstStyle/>
                    <a:p>
                      <a:pPr algn="l" fontAlgn="t"/>
                      <a:endParaRPr lang="es-BO" sz="1600" b="1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s-BO" sz="2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Meta </a:t>
                      </a:r>
                      <a:r>
                        <a:rPr lang="es-BO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Estratégica </a:t>
                      </a:r>
                      <a:r>
                        <a:rPr lang="es-BO" sz="2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  <a:p>
                      <a:pPr algn="l" fontAlgn="t"/>
                      <a:r>
                        <a:rPr lang="es-BO" sz="2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BO" sz="2600" u="none" strike="noStrike" dirty="0">
                          <a:effectLst/>
                        </a:rPr>
                        <a:t/>
                      </a:r>
                      <a:br>
                        <a:rPr lang="es-BO" sz="2600" u="none" strike="noStrike" dirty="0">
                          <a:effectLst/>
                        </a:rPr>
                      </a:br>
                      <a:r>
                        <a:rPr lang="es-BO" sz="2600" u="none" strike="noStrike" dirty="0">
                          <a:effectLst/>
                        </a:rPr>
                        <a:t>Para el 2021, niños, niñas y adolescentes en mayor situación de vulnerabilidad son empoderados para ejercer sus derechos sociales y económicos con el fin de lograr su desarrollo integral y sus sueños.</a:t>
                      </a:r>
                      <a:endParaRPr lang="es-BO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9027894"/>
                  </a:ext>
                </a:extLst>
              </a:tr>
            </a:tbl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AABD-B347-49B1-95C9-424A620F5FA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10</a:t>
            </a:fld>
            <a:endParaRPr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BO" dirty="0" smtClean="0"/>
              <a:t>Relación con CSP  </a:t>
            </a:r>
            <a:endParaRPr lang="es-BO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4"/>
          </p:nvPr>
        </p:nvSpPr>
        <p:spPr>
          <a:xfrm>
            <a:off x="4709703" y="1734081"/>
            <a:ext cx="3997571" cy="4706938"/>
          </a:xfrm>
        </p:spPr>
        <p:txBody>
          <a:bodyPr/>
          <a:lstStyle/>
          <a:p>
            <a:endParaRPr lang="es-BO" sz="1100" dirty="0" smtClean="0">
              <a:solidFill>
                <a:schemeClr val="tx1"/>
              </a:solidFill>
            </a:endParaRPr>
          </a:p>
          <a:p>
            <a:r>
              <a:rPr lang="es-BO" dirty="0" smtClean="0">
                <a:solidFill>
                  <a:schemeClr val="tx1"/>
                </a:solidFill>
              </a:rPr>
              <a:t>Meta de Incidencia 1 (Ser Innovador) </a:t>
            </a:r>
          </a:p>
          <a:p>
            <a:r>
              <a:rPr lang="es-BO" b="0" dirty="0" smtClean="0"/>
              <a:t>Para </a:t>
            </a:r>
            <a:r>
              <a:rPr lang="es-BO" b="0" dirty="0"/>
              <a:t>el 2021, el Estado Plurinacional de Bolivia, en sus diferentes niveles, incorpora  lineamientos de la estrategia integral de Desarrollo del Adolescente en los sistemas de </a:t>
            </a:r>
            <a:r>
              <a:rPr lang="es-BO" b="0" dirty="0" smtClean="0"/>
              <a:t>planificación. </a:t>
            </a:r>
          </a:p>
          <a:p>
            <a:endParaRPr lang="es-BO" b="0" dirty="0"/>
          </a:p>
          <a:p>
            <a:r>
              <a:rPr lang="es-BO" dirty="0">
                <a:solidFill>
                  <a:schemeClr val="tx1"/>
                </a:solidFill>
              </a:rPr>
              <a:t>M</a:t>
            </a:r>
            <a:r>
              <a:rPr lang="es-BO" dirty="0" smtClean="0">
                <a:solidFill>
                  <a:schemeClr val="tx1"/>
                </a:solidFill>
              </a:rPr>
              <a:t>eta de Incidencia 2 (Escala) </a:t>
            </a:r>
          </a:p>
          <a:p>
            <a:r>
              <a:rPr lang="es-BO" b="0" dirty="0" smtClean="0"/>
              <a:t>Para </a:t>
            </a:r>
            <a:r>
              <a:rPr lang="es-BO" b="0" dirty="0"/>
              <a:t>el 2021 El Ministerio de </a:t>
            </a:r>
            <a:r>
              <a:rPr lang="es-BO" b="0" dirty="0" smtClean="0"/>
              <a:t>Planificación </a:t>
            </a:r>
            <a:r>
              <a:rPr lang="es-BO" b="0" dirty="0"/>
              <a:t>en </a:t>
            </a:r>
            <a:r>
              <a:rPr lang="es-BO" b="0" dirty="0" smtClean="0"/>
              <a:t>coordinación </a:t>
            </a:r>
            <a:r>
              <a:rPr lang="es-BO" b="0" dirty="0"/>
              <a:t>con otros Ministerios incorporan indicadores que generen exigibilidad en la inversión pública de las </a:t>
            </a:r>
            <a:r>
              <a:rPr lang="es-BO" b="0" dirty="0" err="1"/>
              <a:t>ETAs</a:t>
            </a:r>
            <a:r>
              <a:rPr lang="es-BO" b="0" dirty="0"/>
              <a:t> para el Desarrollo Integral de los </a:t>
            </a:r>
            <a:r>
              <a:rPr lang="es-BO" b="0" dirty="0" err="1"/>
              <a:t>NNAJs</a:t>
            </a:r>
            <a:r>
              <a:rPr lang="es-BO" b="0" dirty="0"/>
              <a:t>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846262" y="1139999"/>
            <a:ext cx="5165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dirty="0">
                <a:solidFill>
                  <a:srgbClr val="FF0000"/>
                </a:solidFill>
              </a:rPr>
              <a:t>Reducción de Pobreza </a:t>
            </a:r>
            <a:r>
              <a:rPr lang="es-BO" sz="2800" b="1" dirty="0" smtClean="0">
                <a:solidFill>
                  <a:srgbClr val="FF0000"/>
                </a:solidFill>
              </a:rPr>
              <a:t>Infantil</a:t>
            </a:r>
            <a:endParaRPr lang="es-BO" sz="2800" dirty="0">
              <a:solidFill>
                <a:srgbClr val="FF0000"/>
              </a:solidFill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84422"/>
              </p:ext>
            </p:extLst>
          </p:nvPr>
        </p:nvGraphicFramePr>
        <p:xfrm>
          <a:off x="467066" y="1734081"/>
          <a:ext cx="3997325" cy="470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325">
                  <a:extLst>
                    <a:ext uri="{9D8B030D-6E8A-4147-A177-3AD203B41FA5}">
                      <a16:colId xmlns:a16="http://schemas.microsoft.com/office/drawing/2014/main" val="80082754"/>
                    </a:ext>
                  </a:extLst>
                </a:gridCol>
              </a:tblGrid>
              <a:tr h="4706938">
                <a:tc>
                  <a:txBody>
                    <a:bodyPr/>
                    <a:lstStyle/>
                    <a:p>
                      <a:pPr algn="l" fontAlgn="t"/>
                      <a:endParaRPr lang="es-BO" sz="1000" b="1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s-BO" sz="2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Meta </a:t>
                      </a:r>
                      <a:r>
                        <a:rPr lang="es-BO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Estratégica </a:t>
                      </a:r>
                      <a:r>
                        <a:rPr lang="es-BO" sz="2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2:</a:t>
                      </a:r>
                    </a:p>
                    <a:p>
                      <a:pPr algn="l" fontAlgn="t"/>
                      <a:endParaRPr lang="es-BO" sz="2600" b="1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s-BO" sz="2600" u="none" strike="noStrike" dirty="0" smtClean="0">
                          <a:effectLst/>
                        </a:rPr>
                        <a:t>Para </a:t>
                      </a:r>
                      <a:r>
                        <a:rPr lang="es-BO" sz="2600" u="none" strike="noStrike" dirty="0">
                          <a:effectLst/>
                        </a:rPr>
                        <a:t>el 2021, niños, niñas y adolescentes en situación vulnerable ante la violencia se desarrollan plenamente en entornos protectores e incluyentes contribuyendo a una disminución significativa del castigo físico y humillante y la violencia sexual.</a:t>
                      </a:r>
                      <a:endParaRPr lang="es-BO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8037778"/>
                  </a:ext>
                </a:extLst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AA3E-C6D9-42C3-8A00-E5153763115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11</a:t>
            </a:fld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idx="14"/>
          </p:nvPr>
        </p:nvSpPr>
        <p:spPr>
          <a:xfrm>
            <a:off x="4572000" y="1734081"/>
            <a:ext cx="4358097" cy="4706938"/>
          </a:xfrm>
        </p:spPr>
        <p:txBody>
          <a:bodyPr/>
          <a:lstStyle/>
          <a:p>
            <a:endParaRPr lang="es-BO" sz="1000" dirty="0" smtClean="0">
              <a:solidFill>
                <a:schemeClr val="tx1"/>
              </a:solidFill>
            </a:endParaRPr>
          </a:p>
          <a:p>
            <a:r>
              <a:rPr lang="es-BO" dirty="0" smtClean="0">
                <a:solidFill>
                  <a:schemeClr val="tx1"/>
                </a:solidFill>
              </a:rPr>
              <a:t>META </a:t>
            </a:r>
            <a:r>
              <a:rPr lang="es-BO" dirty="0">
                <a:solidFill>
                  <a:schemeClr val="tx1"/>
                </a:solidFill>
              </a:rPr>
              <a:t>DE INCIDENCIA </a:t>
            </a:r>
            <a:r>
              <a:rPr lang="es-BO" dirty="0" smtClean="0">
                <a:solidFill>
                  <a:schemeClr val="tx1"/>
                </a:solidFill>
              </a:rPr>
              <a:t>1</a:t>
            </a:r>
            <a:r>
              <a:rPr lang="es-BO" dirty="0">
                <a:solidFill>
                  <a:schemeClr val="tx1"/>
                </a:solidFill>
              </a:rPr>
              <a:t> </a:t>
            </a:r>
            <a:r>
              <a:rPr lang="es-BO" dirty="0" smtClean="0">
                <a:solidFill>
                  <a:schemeClr val="tx1"/>
                </a:solidFill>
              </a:rPr>
              <a:t>(Escala) </a:t>
            </a:r>
          </a:p>
          <a:p>
            <a:r>
              <a:rPr lang="es-BO" b="0" dirty="0" smtClean="0"/>
              <a:t>Para </a:t>
            </a:r>
            <a:r>
              <a:rPr lang="es-BO" b="0" dirty="0"/>
              <a:t>el 2021, el Sistema de Protección Integral NNA desarrolla </a:t>
            </a:r>
            <a:r>
              <a:rPr lang="es-BO" b="0" dirty="0" smtClean="0"/>
              <a:t>política </a:t>
            </a:r>
            <a:r>
              <a:rPr lang="es-BO" b="0" dirty="0"/>
              <a:t>publica incorporando el enfoque </a:t>
            </a:r>
            <a:r>
              <a:rPr lang="es-BO" b="0" dirty="0" smtClean="0"/>
              <a:t>común </a:t>
            </a:r>
            <a:r>
              <a:rPr lang="es-BO" b="0" dirty="0"/>
              <a:t>de crianza sin violencia para prevenir el castigo </a:t>
            </a:r>
            <a:r>
              <a:rPr lang="es-BO" b="0" dirty="0" smtClean="0"/>
              <a:t>físico, </a:t>
            </a:r>
            <a:r>
              <a:rPr lang="es-BO" b="0" dirty="0"/>
              <a:t>humillante y la violencia sexual. </a:t>
            </a:r>
            <a:endParaRPr lang="es-BO" b="0" dirty="0" smtClean="0"/>
          </a:p>
          <a:p>
            <a:endParaRPr lang="es-BO" b="0" dirty="0"/>
          </a:p>
          <a:p>
            <a:r>
              <a:rPr lang="es-BO" dirty="0">
                <a:solidFill>
                  <a:schemeClr val="tx1"/>
                </a:solidFill>
              </a:rPr>
              <a:t>META DE INCIDENCIA </a:t>
            </a:r>
            <a:r>
              <a:rPr lang="es-BO" dirty="0" smtClean="0">
                <a:solidFill>
                  <a:schemeClr val="tx1"/>
                </a:solidFill>
              </a:rPr>
              <a:t>2 (Crear alianzas) </a:t>
            </a:r>
          </a:p>
          <a:p>
            <a:r>
              <a:rPr lang="es-BO" b="0" dirty="0" smtClean="0"/>
              <a:t>Para </a:t>
            </a:r>
            <a:r>
              <a:rPr lang="es-BO" b="0" dirty="0"/>
              <a:t>el 2021, el Sistema de Protección Integral NNA funciona de manera articulada y se vincula con mecanismos de protección comunitarios, inclusivos y sensibles al genero para la prevención y atención a los diferentes tipos de violencia.</a:t>
            </a:r>
          </a:p>
        </p:txBody>
      </p:sp>
      <p:sp>
        <p:nvSpPr>
          <p:cNvPr id="9" name="Título 10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/>
          <a:lstStyle/>
          <a:p>
            <a:r>
              <a:rPr lang="es-BO" dirty="0" smtClean="0"/>
              <a:t>Metas de Incidencia 2019 - 2021</a:t>
            </a:r>
            <a:endParaRPr lang="es-BO" dirty="0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Relación con CSP  </a:t>
            </a:r>
            <a:endParaRPr lang="es-BO" dirty="0"/>
          </a:p>
        </p:txBody>
      </p:sp>
      <p:sp>
        <p:nvSpPr>
          <p:cNvPr id="12" name="Rectángulo 11"/>
          <p:cNvSpPr/>
          <p:nvPr/>
        </p:nvSpPr>
        <p:spPr>
          <a:xfrm>
            <a:off x="2743200" y="1150002"/>
            <a:ext cx="404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dirty="0">
                <a:solidFill>
                  <a:srgbClr val="FF0000"/>
                </a:solidFill>
              </a:rPr>
              <a:t>Protección </a:t>
            </a:r>
            <a:r>
              <a:rPr lang="es-BO" sz="2800" b="1" dirty="0" smtClean="0">
                <a:solidFill>
                  <a:srgbClr val="FF0000"/>
                </a:solidFill>
              </a:rPr>
              <a:t>Infantil</a:t>
            </a:r>
            <a:endParaRPr lang="es-BO" sz="1600" dirty="0">
              <a:solidFill>
                <a:srgbClr val="FF0000"/>
              </a:solidFill>
            </a:endParaRPr>
          </a:p>
        </p:txBody>
      </p:sp>
      <p:sp>
        <p:nvSpPr>
          <p:cNvPr id="13" name="Marcador de pie de página 4"/>
          <p:cNvSpPr txBox="1">
            <a:spLocks/>
          </p:cNvSpPr>
          <p:nvPr/>
        </p:nvSpPr>
        <p:spPr>
          <a:xfrm>
            <a:off x="2741005" y="6477000"/>
            <a:ext cx="382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latin typeface="Gill Sans Infant Std"/>
                <a:ea typeface="+mn-ea"/>
                <a:cs typeface="Gill Sans Infant St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16839"/>
              </p:ext>
            </p:extLst>
          </p:nvPr>
        </p:nvGraphicFramePr>
        <p:xfrm>
          <a:off x="460968" y="1604445"/>
          <a:ext cx="3997325" cy="4477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325">
                  <a:extLst>
                    <a:ext uri="{9D8B030D-6E8A-4147-A177-3AD203B41FA5}">
                      <a16:colId xmlns:a16="http://schemas.microsoft.com/office/drawing/2014/main" val="3971372762"/>
                    </a:ext>
                  </a:extLst>
                </a:gridCol>
              </a:tblGrid>
              <a:tr h="4477332">
                <a:tc>
                  <a:txBody>
                    <a:bodyPr/>
                    <a:lstStyle/>
                    <a:p>
                      <a:pPr algn="l" fontAlgn="b"/>
                      <a:r>
                        <a:rPr lang="es-BO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Meta Estratégica </a:t>
                      </a:r>
                      <a:r>
                        <a:rPr lang="es-BO" sz="2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  <a:p>
                      <a:pPr algn="l" fontAlgn="b"/>
                      <a:r>
                        <a:rPr lang="es-BO" sz="2600" u="none" strike="noStrike" dirty="0">
                          <a:effectLst/>
                        </a:rPr>
                        <a:t/>
                      </a:r>
                      <a:br>
                        <a:rPr lang="es-BO" sz="2600" u="none" strike="noStrike" dirty="0">
                          <a:effectLst/>
                        </a:rPr>
                      </a:br>
                      <a:r>
                        <a:rPr lang="es-BO" sz="2600" u="none" strike="noStrike" dirty="0">
                          <a:effectLst/>
                        </a:rPr>
                        <a:t>Para el año 2021, las niñas, niños y adolescentes cuestionan el sistema patriarcal y conciben la diversidad (de género, origen étnico, orientación sexual, edad o discapacidad) como un valor positivo.</a:t>
                      </a:r>
                      <a:endParaRPr lang="es-BO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6334132"/>
                  </a:ext>
                </a:extLst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AA3E-C6D9-42C3-8A00-E51537631155}" type="datetime1">
              <a:rPr lang="es-BO" smtClean="0"/>
              <a:t>9/6/2019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12</a:t>
            </a:fld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BO" dirty="0" smtClean="0"/>
          </a:p>
          <a:p>
            <a:r>
              <a:rPr lang="es-BO" dirty="0" smtClean="0">
                <a:solidFill>
                  <a:schemeClr val="tx1"/>
                </a:solidFill>
              </a:rPr>
              <a:t>META </a:t>
            </a:r>
            <a:r>
              <a:rPr lang="es-BO" dirty="0">
                <a:solidFill>
                  <a:schemeClr val="tx1"/>
                </a:solidFill>
              </a:rPr>
              <a:t>DE INCIDENCIA </a:t>
            </a:r>
            <a:r>
              <a:rPr lang="es-BO" dirty="0" smtClean="0">
                <a:solidFill>
                  <a:schemeClr val="tx1"/>
                </a:solidFill>
              </a:rPr>
              <a:t>1 (Ser la Voz) </a:t>
            </a:r>
            <a:r>
              <a:rPr lang="es-PA" b="0" dirty="0"/>
              <a:t>Para el 2021, Save the Children en Bolivia se posiciona como una organización referente y pionera en la defensa de la igualdad de género, desde un enfoque no </a:t>
            </a:r>
            <a:r>
              <a:rPr lang="es-PA" b="0" dirty="0" smtClean="0"/>
              <a:t>adulta-centrista</a:t>
            </a:r>
            <a:endParaRPr lang="es-BO" b="0" dirty="0" smtClean="0"/>
          </a:p>
        </p:txBody>
      </p:sp>
      <p:sp>
        <p:nvSpPr>
          <p:cNvPr id="9" name="Título 10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/>
          <a:lstStyle/>
          <a:p>
            <a:r>
              <a:rPr lang="es-BO" dirty="0" smtClean="0"/>
              <a:t>Metas de Incidencia 2019 - 2021</a:t>
            </a:r>
            <a:endParaRPr lang="es-BO" dirty="0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Relación con CSP  </a:t>
            </a:r>
            <a:endParaRPr lang="es-BO" dirty="0"/>
          </a:p>
        </p:txBody>
      </p:sp>
      <p:sp>
        <p:nvSpPr>
          <p:cNvPr id="12" name="Rectángulo 11"/>
          <p:cNvSpPr/>
          <p:nvPr/>
        </p:nvSpPr>
        <p:spPr>
          <a:xfrm>
            <a:off x="3702711" y="1069137"/>
            <a:ext cx="347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200" b="1" dirty="0" smtClean="0">
                <a:solidFill>
                  <a:schemeClr val="tx2"/>
                </a:solidFill>
              </a:rPr>
              <a:t>Género</a:t>
            </a:r>
            <a:r>
              <a:rPr lang="es-BO" dirty="0" smtClean="0"/>
              <a:t> </a:t>
            </a:r>
            <a:endParaRPr lang="es-BO" dirty="0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AA3E-C6D9-42C3-8A00-E5153763115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13</a:t>
            </a:fld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idx="14"/>
          </p:nvPr>
        </p:nvSpPr>
        <p:spPr>
          <a:xfrm>
            <a:off x="4572000" y="1617662"/>
            <a:ext cx="4358097" cy="4706938"/>
          </a:xfrm>
        </p:spPr>
        <p:txBody>
          <a:bodyPr/>
          <a:lstStyle/>
          <a:p>
            <a:r>
              <a:rPr lang="es-BO" dirty="0">
                <a:solidFill>
                  <a:schemeClr val="tx1"/>
                </a:solidFill>
              </a:rPr>
              <a:t>META DE INCIDENCIA </a:t>
            </a:r>
            <a:r>
              <a:rPr lang="es-BO" dirty="0" smtClean="0">
                <a:solidFill>
                  <a:schemeClr val="tx1"/>
                </a:solidFill>
              </a:rPr>
              <a:t>1 (Ser Innovador) </a:t>
            </a:r>
            <a:endParaRPr lang="es-BO" dirty="0">
              <a:solidFill>
                <a:schemeClr val="tx1"/>
              </a:solidFill>
            </a:endParaRPr>
          </a:p>
          <a:p>
            <a:r>
              <a:rPr lang="es-BO" b="0" dirty="0"/>
              <a:t>Para el 2021</a:t>
            </a:r>
            <a:r>
              <a:rPr lang="es-BO" b="0" dirty="0" smtClean="0"/>
              <a:t>, </a:t>
            </a:r>
            <a:r>
              <a:rPr lang="es-BO" b="0" dirty="0"/>
              <a:t>gobiernos municipales incorporan en sus programas y </a:t>
            </a:r>
            <a:r>
              <a:rPr lang="es-BO" b="0" dirty="0" smtClean="0"/>
              <a:t>políticas </a:t>
            </a:r>
            <a:r>
              <a:rPr lang="es-BO" b="0" dirty="0"/>
              <a:t>procesos de educación para la felicidad y cultura de paz, vinculados a EIIP, protección (no violencia), con enfoque de género transformativo, no sexista y </a:t>
            </a:r>
            <a:r>
              <a:rPr lang="es-BO" b="0" dirty="0" err="1" smtClean="0"/>
              <a:t>despatriarcalizador</a:t>
            </a:r>
            <a:r>
              <a:rPr lang="es-BO" b="0" dirty="0" smtClean="0"/>
              <a:t>. </a:t>
            </a:r>
          </a:p>
          <a:p>
            <a:r>
              <a:rPr lang="es-BO" dirty="0">
                <a:solidFill>
                  <a:schemeClr val="tx1"/>
                </a:solidFill>
              </a:rPr>
              <a:t> </a:t>
            </a:r>
            <a:endParaRPr lang="es-BO" dirty="0" smtClean="0">
              <a:solidFill>
                <a:schemeClr val="tx1"/>
              </a:solidFill>
            </a:endParaRPr>
          </a:p>
          <a:p>
            <a:r>
              <a:rPr lang="es-BO" dirty="0" smtClean="0">
                <a:solidFill>
                  <a:schemeClr val="tx1"/>
                </a:solidFill>
              </a:rPr>
              <a:t>META </a:t>
            </a:r>
            <a:r>
              <a:rPr lang="es-BO" dirty="0">
                <a:solidFill>
                  <a:schemeClr val="tx1"/>
                </a:solidFill>
              </a:rPr>
              <a:t>DE INCIDENCIA </a:t>
            </a:r>
            <a:r>
              <a:rPr lang="es-BO" dirty="0" smtClean="0">
                <a:solidFill>
                  <a:schemeClr val="tx1"/>
                </a:solidFill>
              </a:rPr>
              <a:t>2 (Escala) </a:t>
            </a:r>
            <a:endParaRPr lang="es-BO" dirty="0">
              <a:solidFill>
                <a:schemeClr val="tx1"/>
              </a:solidFill>
            </a:endParaRPr>
          </a:p>
          <a:p>
            <a:r>
              <a:rPr lang="es-BO" b="0" dirty="0"/>
              <a:t>Para el 2021, organizaciones y/o instituciones socias se apropian de las iniciativas e innovaciones </a:t>
            </a:r>
            <a:r>
              <a:rPr lang="es-BO" b="0" dirty="0" smtClean="0"/>
              <a:t>programáticas </a:t>
            </a:r>
            <a:r>
              <a:rPr lang="es-BO" b="0" dirty="0"/>
              <a:t>de educación desde el enfoque comunitario.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00400" y="1066800"/>
            <a:ext cx="1897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dirty="0" smtClean="0">
                <a:solidFill>
                  <a:schemeClr val="tx2"/>
                </a:solidFill>
              </a:rPr>
              <a:t>Educación</a:t>
            </a:r>
            <a:endParaRPr lang="es-BO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048903"/>
              </p:ext>
            </p:extLst>
          </p:nvPr>
        </p:nvGraphicFramePr>
        <p:xfrm>
          <a:off x="431800" y="1600200"/>
          <a:ext cx="3997325" cy="469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325">
                  <a:extLst>
                    <a:ext uri="{9D8B030D-6E8A-4147-A177-3AD203B41FA5}">
                      <a16:colId xmlns:a16="http://schemas.microsoft.com/office/drawing/2014/main" val="2695039544"/>
                    </a:ext>
                  </a:extLst>
                </a:gridCol>
              </a:tblGrid>
              <a:tr h="4578390">
                <a:tc>
                  <a:txBody>
                    <a:bodyPr/>
                    <a:lstStyle/>
                    <a:p>
                      <a:pPr algn="l" fontAlgn="t"/>
                      <a:r>
                        <a:rPr lang="es-BO" sz="2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Meta Estratégica </a:t>
                      </a:r>
                      <a:r>
                        <a:rPr lang="es-BO" sz="2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3:</a:t>
                      </a:r>
                    </a:p>
                    <a:p>
                      <a:pPr algn="l" fontAlgn="t"/>
                      <a:r>
                        <a:rPr lang="es-BO" sz="2200" u="none" strike="noStrike" dirty="0">
                          <a:effectLst/>
                        </a:rPr>
                        <a:t/>
                      </a:r>
                      <a:br>
                        <a:rPr lang="es-BO" sz="2200" u="none" strike="noStrike" dirty="0">
                          <a:effectLst/>
                        </a:rPr>
                      </a:br>
                      <a:r>
                        <a:rPr lang="es-BO" sz="2200" u="none" strike="noStrike" dirty="0">
                          <a:effectLst/>
                        </a:rPr>
                        <a:t>Para el 2021, niños, niñas y adolescentes de 0 a 12 años que se encuentren en situación de mayor exclusión, provenientes de familias con una baja situación socio-económica, especialmente aquellos que viven en contextos rurales/peri urbanos indígenas, participan activamente en una educación comunitaria de calidad e inclusiva en cumplimiento del derecho a la educación.</a:t>
                      </a:r>
                      <a:endParaRPr lang="es-B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3604006"/>
                  </a:ext>
                </a:extLst>
              </a:tr>
            </a:tbl>
          </a:graphicData>
        </a:graphic>
      </p:graphicFrame>
      <p:sp>
        <p:nvSpPr>
          <p:cNvPr id="12" name="Título 10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/>
          <a:lstStyle/>
          <a:p>
            <a:r>
              <a:rPr lang="es-BO" dirty="0" smtClean="0"/>
              <a:t>Metas de Incidencia 2019 - 2021</a:t>
            </a:r>
            <a:endParaRPr lang="es-B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Relación con CSP  </a:t>
            </a:r>
            <a:endParaRPr lang="es-BO" dirty="0"/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063791"/>
              </p:ext>
            </p:extLst>
          </p:nvPr>
        </p:nvGraphicFramePr>
        <p:xfrm>
          <a:off x="431800" y="1447801"/>
          <a:ext cx="3997325" cy="4993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325">
                  <a:extLst>
                    <a:ext uri="{9D8B030D-6E8A-4147-A177-3AD203B41FA5}">
                      <a16:colId xmlns:a16="http://schemas.microsoft.com/office/drawing/2014/main" val="244623836"/>
                    </a:ext>
                  </a:extLst>
                </a:gridCol>
              </a:tblGrid>
              <a:tr h="4993218">
                <a:tc>
                  <a:txBody>
                    <a:bodyPr/>
                    <a:lstStyle/>
                    <a:p>
                      <a:pPr algn="l" fontAlgn="t"/>
                      <a:r>
                        <a:rPr lang="es-BO" sz="2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Meta </a:t>
                      </a:r>
                      <a:r>
                        <a:rPr lang="es-BO" sz="2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Común 1</a:t>
                      </a:r>
                    </a:p>
                    <a:p>
                      <a:pPr algn="l" fontAlgn="t"/>
                      <a:r>
                        <a:rPr lang="es-BO" sz="2600" u="none" strike="noStrike" dirty="0">
                          <a:effectLst/>
                        </a:rPr>
                        <a:t/>
                      </a:r>
                      <a:br>
                        <a:rPr lang="es-BO" sz="2600" u="none" strike="noStrike" dirty="0">
                          <a:effectLst/>
                        </a:rPr>
                      </a:br>
                      <a:r>
                        <a:rPr lang="es-BO" sz="2600" u="none" strike="noStrike" dirty="0">
                          <a:effectLst/>
                        </a:rPr>
                        <a:t>Para el 2021, gobiernos municipales reconocen a los Comités NNA y Consejos de la Juventud como instancias legítimas y aseguran su participación real y efectiva en demandas de programas/proyectos, procesos políticos y de control social.    </a:t>
                      </a:r>
                      <a:endParaRPr lang="es-BO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293479"/>
                  </a:ext>
                </a:extLst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AA3E-C6D9-42C3-8A00-E5153763115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660319641"/>
              </p:ext>
            </p:extLst>
          </p:nvPr>
        </p:nvGraphicFramePr>
        <p:xfrm>
          <a:off x="4710113" y="1447800"/>
          <a:ext cx="3997325" cy="4549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325">
                  <a:extLst>
                    <a:ext uri="{9D8B030D-6E8A-4147-A177-3AD203B41FA5}">
                      <a16:colId xmlns:a16="http://schemas.microsoft.com/office/drawing/2014/main" val="2967883404"/>
                    </a:ext>
                  </a:extLst>
                </a:gridCol>
              </a:tblGrid>
              <a:tr h="4549507">
                <a:tc>
                  <a:txBody>
                    <a:bodyPr/>
                    <a:lstStyle/>
                    <a:p>
                      <a:pPr algn="l" fontAlgn="t"/>
                      <a:r>
                        <a:rPr lang="es-BO" sz="2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Meta </a:t>
                      </a:r>
                      <a:r>
                        <a:rPr lang="es-BO" sz="2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Común 2</a:t>
                      </a:r>
                    </a:p>
                    <a:p>
                      <a:pPr algn="l" fontAlgn="t"/>
                      <a:r>
                        <a:rPr lang="es-BO" sz="2600" u="none" strike="noStrike" dirty="0">
                          <a:effectLst/>
                        </a:rPr>
                        <a:t/>
                      </a:r>
                      <a:br>
                        <a:rPr lang="es-BO" sz="2600" u="none" strike="noStrike" dirty="0">
                          <a:effectLst/>
                        </a:rPr>
                      </a:br>
                      <a:r>
                        <a:rPr lang="es-BO" sz="2600" u="none" strike="noStrike" dirty="0">
                          <a:effectLst/>
                        </a:rPr>
                        <a:t>Para el 2021, gobiernos locales incrementan y mejoran la inversión pública destinada a la niñez y adolescencia.     </a:t>
                      </a:r>
                      <a:endParaRPr lang="es-BO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2345014"/>
                  </a:ext>
                </a:extLst>
              </a:tr>
            </a:tbl>
          </a:graphicData>
        </a:graphic>
      </p:graphicFrame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/>
          <a:lstStyle/>
          <a:p>
            <a:r>
              <a:rPr lang="es-BO" dirty="0" smtClean="0"/>
              <a:t>Metas de Incidencia 2019 - 2021</a:t>
            </a:r>
            <a:endParaRPr lang="es-BO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Relación con CSP 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2899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90800" y="2286000"/>
            <a:ext cx="40386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BO" sz="6000" b="1" dirty="0" smtClean="0">
                <a:latin typeface="Gill Sans Infant Std"/>
                <a:cs typeface="Gill Sans Infant Std"/>
              </a:rPr>
              <a:t>GRACIAS</a:t>
            </a:r>
            <a:r>
              <a:rPr lang="es-BO" sz="1500" dirty="0" smtClean="0">
                <a:latin typeface="Gill Sans Infant Std"/>
                <a:cs typeface="Gill Sans Infant St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0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/>
              <a:t>Plan de Incidencia 2016 – </a:t>
            </a:r>
            <a:r>
              <a:rPr lang="es-BO" dirty="0" smtClean="0"/>
              <a:t>2018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8078" y="2514600"/>
            <a:ext cx="8215955" cy="2590800"/>
          </a:xfrm>
        </p:spPr>
        <p:txBody>
          <a:bodyPr/>
          <a:lstStyle/>
          <a:p>
            <a:r>
              <a:rPr lang="es-ES" i="1" dirty="0"/>
              <a:t>El trabajo alineado y articulado con políticas públicas del Estado aumenta las probabilidades de lograr la “sostenibilidad” e “impacto” a nuestros proyectos. </a:t>
            </a:r>
            <a:endParaRPr lang="es-BO" dirty="0"/>
          </a:p>
          <a:p>
            <a:endParaRPr lang="es-ES" dirty="0" smtClean="0"/>
          </a:p>
          <a:p>
            <a:pPr marL="552450" lvl="2" indent="-285750">
              <a:buFont typeface="Arial" panose="020B0604020202020204" pitchFamily="34" charset="0"/>
              <a:buChar char="•"/>
            </a:pPr>
            <a:r>
              <a:rPr lang="es-ES" dirty="0" smtClean="0"/>
              <a:t>A </a:t>
            </a:r>
            <a:r>
              <a:rPr lang="es-ES" dirty="0"/>
              <a:t>través de </a:t>
            </a:r>
            <a:r>
              <a:rPr lang="es-ES" dirty="0" smtClean="0"/>
              <a:t>procesos </a:t>
            </a:r>
            <a:r>
              <a:rPr lang="es-ES" dirty="0"/>
              <a:t>exitosos de incidencia, </a:t>
            </a:r>
            <a:r>
              <a:rPr lang="es-ES" dirty="0" err="1"/>
              <a:t>Save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Children</a:t>
            </a:r>
            <a:r>
              <a:rPr lang="es-ES" dirty="0"/>
              <a:t> ha apoyado e impulsado 70 leyes/ normas a nivel nacional, departamental y </a:t>
            </a:r>
            <a:r>
              <a:rPr lang="es-ES" dirty="0" smtClean="0"/>
              <a:t>municipal</a:t>
            </a:r>
          </a:p>
          <a:p>
            <a:endParaRPr lang="es-ES" i="1" dirty="0" smtClean="0"/>
          </a:p>
          <a:p>
            <a:endParaRPr lang="es-B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2</a:t>
            </a:fld>
            <a:endParaRPr lang="en-U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BO" dirty="0"/>
              <a:t>Principales Logros </a:t>
            </a: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/>
              <a:t>Plan de Incidencia 2016 – </a:t>
            </a:r>
            <a:r>
              <a:rPr lang="es-BO" dirty="0" smtClean="0"/>
              <a:t>2018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i="1" dirty="0" smtClean="0"/>
              <a:t>Reducción de la Pobreza Infantil </a:t>
            </a:r>
            <a:endParaRPr lang="es-B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Se </a:t>
            </a:r>
            <a:r>
              <a:rPr lang="es-BO" b="0" dirty="0">
                <a:solidFill>
                  <a:schemeClr val="tx1"/>
                </a:solidFill>
              </a:rPr>
              <a:t>ha contribuido a la formulación y promulgación de más de 25 leyes/reglamentos, </a:t>
            </a:r>
            <a:r>
              <a:rPr lang="es-BO" b="0" dirty="0" smtClean="0">
                <a:solidFill>
                  <a:schemeClr val="tx1"/>
                </a:solidFill>
              </a:rPr>
              <a:t>a </a:t>
            </a:r>
            <a:r>
              <a:rPr lang="es-BO" b="0" dirty="0">
                <a:solidFill>
                  <a:schemeClr val="tx1"/>
                </a:solidFill>
              </a:rPr>
              <a:t>nivel municipal y </a:t>
            </a:r>
            <a:r>
              <a:rPr lang="es-BO" b="0" dirty="0" smtClean="0">
                <a:solidFill>
                  <a:schemeClr val="tx1"/>
                </a:solidFill>
              </a:rPr>
              <a:t>departamental</a:t>
            </a:r>
            <a:r>
              <a:rPr lang="es-ES" b="0" dirty="0" smtClean="0">
                <a:solidFill>
                  <a:schemeClr val="tx1"/>
                </a:solidFill>
              </a:rPr>
              <a:t>.</a:t>
            </a:r>
            <a:endParaRPr lang="es-B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En </a:t>
            </a:r>
            <a:r>
              <a:rPr lang="es-BO" b="0" dirty="0">
                <a:solidFill>
                  <a:schemeClr val="tx1"/>
                </a:solidFill>
              </a:rPr>
              <a:t>coordinación con el VIO y Planificación se ha desarrollado una Guía de Inversión Publica en la Juventud para ser insertados en los </a:t>
            </a:r>
            <a:r>
              <a:rPr lang="es-BO" b="0" dirty="0" err="1">
                <a:solidFill>
                  <a:schemeClr val="tx1"/>
                </a:solidFill>
              </a:rPr>
              <a:t>PTDIs</a:t>
            </a:r>
            <a:r>
              <a:rPr lang="es-BO" b="0" dirty="0">
                <a:solidFill>
                  <a:schemeClr val="tx1"/>
                </a:solidFill>
              </a:rPr>
              <a:t> (proceso inicial</a:t>
            </a:r>
            <a:r>
              <a:rPr lang="es-BO" b="0" dirty="0" smtClean="0">
                <a:solidFill>
                  <a:schemeClr val="tx1"/>
                </a:solidFill>
              </a:rPr>
              <a:t>).</a:t>
            </a:r>
            <a:endParaRPr lang="es-ES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SC </a:t>
            </a:r>
            <a:r>
              <a:rPr lang="es-BO" b="0" dirty="0">
                <a:solidFill>
                  <a:schemeClr val="tx1"/>
                </a:solidFill>
              </a:rPr>
              <a:t>fue invitada de formar parte del comité estratégico inter-ministerial para impulsar la implementación del </a:t>
            </a:r>
            <a:r>
              <a:rPr lang="es-BO" b="0" dirty="0" smtClean="0">
                <a:solidFill>
                  <a:schemeClr val="tx1"/>
                </a:solidFill>
              </a:rPr>
              <a:t>PPPEAJ.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3</a:t>
            </a:fld>
            <a:endParaRPr lang="en-US"/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BO" dirty="0"/>
              <a:t>Principales Logros </a:t>
            </a:r>
            <a:r>
              <a:rPr lang="es-BO" dirty="0" smtClean="0"/>
              <a:t>por área temática </a:t>
            </a:r>
            <a:endParaRPr lang="es-BO" dirty="0"/>
          </a:p>
        </p:txBody>
      </p:sp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BO" dirty="0" smtClean="0"/>
              <a:t>Protección Infantil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Departamento </a:t>
            </a:r>
            <a:r>
              <a:rPr lang="es-BO" b="0" dirty="0">
                <a:solidFill>
                  <a:schemeClr val="tx1"/>
                </a:solidFill>
              </a:rPr>
              <a:t>del Beni actualmente </a:t>
            </a:r>
            <a:r>
              <a:rPr lang="es-BO" b="0" dirty="0" smtClean="0">
                <a:solidFill>
                  <a:schemeClr val="tx1"/>
                </a:solidFill>
              </a:rPr>
              <a:t>considera </a:t>
            </a:r>
            <a:r>
              <a:rPr lang="es-BO" b="0" dirty="0">
                <a:solidFill>
                  <a:schemeClr val="tx1"/>
                </a:solidFill>
              </a:rPr>
              <a:t>el desarrollo de una ley amazónica incorporando </a:t>
            </a:r>
            <a:r>
              <a:rPr lang="es-BO" b="0" dirty="0" smtClean="0">
                <a:solidFill>
                  <a:schemeClr val="tx1"/>
                </a:solidFill>
              </a:rPr>
              <a:t>DPCCNV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Con el Ministerio </a:t>
            </a:r>
            <a:r>
              <a:rPr lang="es-BO" b="0" dirty="0">
                <a:solidFill>
                  <a:schemeClr val="tx1"/>
                </a:solidFill>
              </a:rPr>
              <a:t>de Justicia, a través del Vice Ministerio de Justicia y Derechos Fundamentales, se ha trabajado y transferido una caja de </a:t>
            </a:r>
            <a:r>
              <a:rPr lang="es-BO" b="0" dirty="0" smtClean="0">
                <a:solidFill>
                  <a:schemeClr val="tx1"/>
                </a:solidFill>
              </a:rPr>
              <a:t>herramientas para </a:t>
            </a:r>
            <a:r>
              <a:rPr lang="es-BO" b="0" dirty="0">
                <a:solidFill>
                  <a:schemeClr val="tx1"/>
                </a:solidFill>
              </a:rPr>
              <a:t>adolescentes y sus familias con enfoque restaurativo para adolescentes con responsabilidad penal, sus familias y operadores del Sistema de </a:t>
            </a:r>
            <a:r>
              <a:rPr lang="es-BO" b="0" dirty="0" smtClean="0">
                <a:solidFill>
                  <a:schemeClr val="tx1"/>
                </a:solidFill>
              </a:rPr>
              <a:t>Justicia. </a:t>
            </a:r>
            <a:endParaRPr lang="es-B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b="0" dirty="0">
              <a:solidFill>
                <a:schemeClr val="tx1"/>
              </a:solidFill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/>
              <a:t>Plan de Incidencia 2016 – </a:t>
            </a:r>
            <a:r>
              <a:rPr lang="es-BO" dirty="0" smtClean="0"/>
              <a:t>2018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634" y="1212500"/>
            <a:ext cx="3997571" cy="5094638"/>
          </a:xfrm>
        </p:spPr>
        <p:txBody>
          <a:bodyPr/>
          <a:lstStyle/>
          <a:p>
            <a:r>
              <a:rPr lang="es-ES" i="1" dirty="0"/>
              <a:t>Salud: </a:t>
            </a:r>
            <a:endParaRPr lang="es-B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SC contribuyó </a:t>
            </a:r>
            <a:r>
              <a:rPr lang="es-BO" b="0" dirty="0">
                <a:solidFill>
                  <a:schemeClr val="tx1"/>
                </a:solidFill>
              </a:rPr>
              <a:t>activamente a la aplicación </a:t>
            </a:r>
            <a:r>
              <a:rPr lang="es-BO" b="0" dirty="0" smtClean="0">
                <a:solidFill>
                  <a:schemeClr val="tx1"/>
                </a:solidFill>
              </a:rPr>
              <a:t>de la política </a:t>
            </a:r>
            <a:r>
              <a:rPr lang="es-BO" b="0" dirty="0">
                <a:solidFill>
                  <a:schemeClr val="tx1"/>
                </a:solidFill>
              </a:rPr>
              <a:t>de Salud Familiar Comunitaria Intercultural (SAFCI) </a:t>
            </a:r>
            <a:r>
              <a:rPr lang="es-ES" b="0" dirty="0">
                <a:solidFill>
                  <a:schemeClr val="tx1"/>
                </a:solidFill>
              </a:rPr>
              <a:t>a través del </a:t>
            </a:r>
            <a:r>
              <a:rPr lang="es-ES" b="0" dirty="0" smtClean="0">
                <a:solidFill>
                  <a:schemeClr val="tx1"/>
                </a:solidFill>
              </a:rPr>
              <a:t>desarrollo </a:t>
            </a:r>
            <a:r>
              <a:rPr lang="es-ES" b="0" dirty="0">
                <a:solidFill>
                  <a:schemeClr val="tx1"/>
                </a:solidFill>
              </a:rPr>
              <a:t>de una metodología para </a:t>
            </a:r>
            <a:r>
              <a:rPr lang="es-ES" b="0" dirty="0" smtClean="0">
                <a:solidFill>
                  <a:schemeClr val="tx1"/>
                </a:solidFill>
              </a:rPr>
              <a:t>la “Adecuación </a:t>
            </a:r>
            <a:r>
              <a:rPr lang="es-ES" b="0" dirty="0">
                <a:solidFill>
                  <a:schemeClr val="tx1"/>
                </a:solidFill>
              </a:rPr>
              <a:t>cultural de los servicios </a:t>
            </a:r>
            <a:r>
              <a:rPr lang="es-ES" b="0" dirty="0" smtClean="0">
                <a:solidFill>
                  <a:schemeClr val="tx1"/>
                </a:solidFill>
              </a:rPr>
              <a:t>de </a:t>
            </a:r>
            <a:r>
              <a:rPr lang="es-ES" b="0" dirty="0">
                <a:solidFill>
                  <a:schemeClr val="tx1"/>
                </a:solidFill>
              </a:rPr>
              <a:t>Salud Materna neonatal con participación de las mujeres y la comunidad</a:t>
            </a:r>
            <a:r>
              <a:rPr lang="es-ES" b="0" dirty="0" smtClean="0">
                <a:solidFill>
                  <a:schemeClr val="tx1"/>
                </a:solidFill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SC realizó </a:t>
            </a:r>
            <a:r>
              <a:rPr lang="es-BO" b="0" dirty="0">
                <a:solidFill>
                  <a:schemeClr val="tx1"/>
                </a:solidFill>
              </a:rPr>
              <a:t>procesos de incidencia a nivel nacional y local para lograr el aumento de presupuestos municipales para la compra de suficientes micro nutrientes para las niñas y niños de 0 a 5 años</a:t>
            </a:r>
            <a:endParaRPr lang="es-ES" b="0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s-BO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BO" dirty="0"/>
              <a:t>Principales Logros </a:t>
            </a:r>
            <a:r>
              <a:rPr lang="es-BO" dirty="0" smtClean="0"/>
              <a:t>por área temática </a:t>
            </a:r>
            <a:endParaRPr lang="es-BO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4"/>
          </p:nvPr>
        </p:nvSpPr>
        <p:spPr>
          <a:xfrm>
            <a:off x="4709703" y="1212500"/>
            <a:ext cx="3997571" cy="5094638"/>
          </a:xfrm>
        </p:spPr>
        <p:txBody>
          <a:bodyPr/>
          <a:lstStyle/>
          <a:p>
            <a:r>
              <a:rPr lang="es-BO" dirty="0" smtClean="0"/>
              <a:t>Emergencias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Se </a:t>
            </a:r>
            <a:r>
              <a:rPr lang="es-BO" b="0" dirty="0">
                <a:solidFill>
                  <a:schemeClr val="tx1"/>
                </a:solidFill>
              </a:rPr>
              <a:t>ha logrado insertar en el Currículo Escolar para primaria </a:t>
            </a:r>
            <a:r>
              <a:rPr lang="es-BO" b="0" dirty="0" smtClean="0">
                <a:solidFill>
                  <a:schemeClr val="tx1"/>
                </a:solidFill>
              </a:rPr>
              <a:t>la </a:t>
            </a:r>
            <a:r>
              <a:rPr lang="es-BO" b="0" dirty="0">
                <a:solidFill>
                  <a:schemeClr val="tx1"/>
                </a:solidFill>
              </a:rPr>
              <a:t>Gestión de Riesgos y Cambios Climáticos mediante la producción de Cuadernos de Formación y Guías Prácticas para docentes. </a:t>
            </a:r>
            <a:endParaRPr lang="es-BO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>
                <a:solidFill>
                  <a:schemeClr val="tx1"/>
                </a:solidFill>
              </a:rPr>
              <a:t>Una colaboración estrecha con la Gobernación de Cochabamba resultó en la elaboración de su ley departamental en </a:t>
            </a:r>
            <a:r>
              <a:rPr lang="es-BO" b="0" dirty="0" smtClean="0">
                <a:solidFill>
                  <a:schemeClr val="tx1"/>
                </a:solidFill>
              </a:rPr>
              <a:t>GRD.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>
                <a:solidFill>
                  <a:schemeClr val="tx1"/>
                </a:solidFill>
              </a:rPr>
              <a:t>CAHB, </a:t>
            </a:r>
            <a:r>
              <a:rPr lang="es-BO" b="0" dirty="0" smtClean="0">
                <a:solidFill>
                  <a:schemeClr val="tx1"/>
                </a:solidFill>
              </a:rPr>
              <a:t>SC asume liderazgo en 2018 Esto nos </a:t>
            </a:r>
            <a:r>
              <a:rPr lang="es-BO" b="0" dirty="0">
                <a:solidFill>
                  <a:schemeClr val="tx1"/>
                </a:solidFill>
              </a:rPr>
              <a:t>permitió </a:t>
            </a:r>
            <a:r>
              <a:rPr lang="es-BO" b="0" dirty="0" smtClean="0">
                <a:solidFill>
                  <a:schemeClr val="tx1"/>
                </a:solidFill>
              </a:rPr>
              <a:t>lograr </a:t>
            </a:r>
            <a:r>
              <a:rPr lang="es-BO" b="0" dirty="0">
                <a:solidFill>
                  <a:schemeClr val="tx1"/>
                </a:solidFill>
              </a:rPr>
              <a:t>un mejor posicionamiento en la temática de GRD a nivel local y nacional. En este marco de trabajo se destaca la firma del convenio marco con el Ministerio de DEFENSA </a:t>
            </a:r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i="1" dirty="0" smtClean="0"/>
              <a:t>Educación </a:t>
            </a:r>
            <a:endParaRPr lang="es-B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>
                <a:solidFill>
                  <a:schemeClr val="tx1"/>
                </a:solidFill>
              </a:rPr>
              <a:t>El paquete programático de </a:t>
            </a:r>
            <a:r>
              <a:rPr lang="es-BO" b="0" dirty="0" smtClean="0">
                <a:solidFill>
                  <a:schemeClr val="tx1"/>
                </a:solidFill>
              </a:rPr>
              <a:t>SEN ha </a:t>
            </a:r>
            <a:r>
              <a:rPr lang="es-BO" b="0" dirty="0">
                <a:solidFill>
                  <a:schemeClr val="tx1"/>
                </a:solidFill>
              </a:rPr>
              <a:t>sido incorporado en la política pública de cuatro municipios, un número similar está en proceso de </a:t>
            </a:r>
            <a:r>
              <a:rPr lang="es-BO" b="0" dirty="0" smtClean="0">
                <a:solidFill>
                  <a:schemeClr val="tx1"/>
                </a:solidFill>
              </a:rPr>
              <a:t>incorporarlo.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Se </a:t>
            </a:r>
            <a:r>
              <a:rPr lang="es-BO" b="0" dirty="0">
                <a:solidFill>
                  <a:schemeClr val="tx1"/>
                </a:solidFill>
              </a:rPr>
              <a:t>realizó una transferencia del sistema de seguimiento y calidad en la primera infancia al SEDEGES de Cochabamba que se apropió del mismo y realizó replicas a SEDEGES </a:t>
            </a:r>
            <a:r>
              <a:rPr lang="es-BO" b="0" dirty="0" smtClean="0">
                <a:solidFill>
                  <a:schemeClr val="tx1"/>
                </a:solidFill>
              </a:rPr>
              <a:t>de </a:t>
            </a:r>
            <a:r>
              <a:rPr lang="es-BO" b="0" dirty="0">
                <a:solidFill>
                  <a:schemeClr val="tx1"/>
                </a:solidFill>
              </a:rPr>
              <a:t>otros departamentos. </a:t>
            </a:r>
            <a:endParaRPr lang="es-BO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Se </a:t>
            </a:r>
            <a:r>
              <a:rPr lang="es-BO" b="0" dirty="0">
                <a:solidFill>
                  <a:schemeClr val="tx1"/>
                </a:solidFill>
              </a:rPr>
              <a:t>logró </a:t>
            </a:r>
            <a:r>
              <a:rPr lang="es-BO" b="0" dirty="0" smtClean="0">
                <a:solidFill>
                  <a:schemeClr val="tx1"/>
                </a:solidFill>
              </a:rPr>
              <a:t>que </a:t>
            </a:r>
            <a:r>
              <a:rPr lang="es-BO" b="0" dirty="0" smtClean="0">
                <a:solidFill>
                  <a:schemeClr val="tx1"/>
                </a:solidFill>
              </a:rPr>
              <a:t>MHM </a:t>
            </a:r>
            <a:r>
              <a:rPr lang="es-BO" b="0" dirty="0">
                <a:solidFill>
                  <a:schemeClr val="tx1"/>
                </a:solidFill>
              </a:rPr>
              <a:t>y Educación para la </a:t>
            </a:r>
            <a:r>
              <a:rPr lang="es-BO" b="0" dirty="0" smtClean="0">
                <a:solidFill>
                  <a:schemeClr val="tx1"/>
                </a:solidFill>
              </a:rPr>
              <a:t>Pubertad se </a:t>
            </a:r>
            <a:r>
              <a:rPr lang="es-BO" b="0" dirty="0" smtClean="0">
                <a:solidFill>
                  <a:schemeClr val="tx1"/>
                </a:solidFill>
              </a:rPr>
              <a:t>incorporaran </a:t>
            </a:r>
            <a:r>
              <a:rPr lang="es-BO" b="0" dirty="0">
                <a:solidFill>
                  <a:schemeClr val="tx1"/>
                </a:solidFill>
              </a:rPr>
              <a:t>en actividades propias de 3 municipios</a:t>
            </a:r>
            <a:r>
              <a:rPr lang="es-BO" b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0" dirty="0" smtClean="0">
                <a:solidFill>
                  <a:schemeClr val="tx1"/>
                </a:solidFill>
              </a:rPr>
              <a:t>Se </a:t>
            </a:r>
            <a:r>
              <a:rPr lang="es-BO" b="0" dirty="0">
                <a:solidFill>
                  <a:schemeClr val="tx1"/>
                </a:solidFill>
              </a:rPr>
              <a:t>ha contribuido la formulación 19 leyes/normas, </a:t>
            </a:r>
            <a:r>
              <a:rPr lang="es-BO" b="0" dirty="0" smtClean="0">
                <a:solidFill>
                  <a:schemeClr val="tx1"/>
                </a:solidFill>
              </a:rPr>
              <a:t>destacan </a:t>
            </a:r>
            <a:r>
              <a:rPr lang="es-BO" b="0" dirty="0">
                <a:solidFill>
                  <a:schemeClr val="tx1"/>
                </a:solidFill>
              </a:rPr>
              <a:t>aquellas referidas a la primera infancia y se ha lanzado una campaña nacional “Nos la jugamos por la primera infancia”, con la participación gubernamental y de la sociedad civil.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5</a:t>
            </a:fld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>
            <a:normAutofit/>
          </a:bodyPr>
          <a:lstStyle/>
          <a:p>
            <a:r>
              <a:rPr lang="es-BO" dirty="0"/>
              <a:t>Plan de Incidencia 2016 – </a:t>
            </a:r>
            <a:r>
              <a:rPr lang="es-BO" dirty="0" smtClean="0"/>
              <a:t>2018</a:t>
            </a:r>
            <a:endParaRPr lang="es-BO" dirty="0"/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/>
          <a:lstStyle/>
          <a:p>
            <a:r>
              <a:rPr lang="es-BO" dirty="0"/>
              <a:t>Principales Logros </a:t>
            </a:r>
            <a:r>
              <a:rPr lang="es-BO" dirty="0" smtClean="0"/>
              <a:t>por área temática </a:t>
            </a:r>
            <a:endParaRPr lang="es-BO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9/6/2019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6</a:t>
            </a:fld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>
            <a:normAutofit/>
          </a:bodyPr>
          <a:lstStyle/>
          <a:p>
            <a:r>
              <a:rPr lang="es-BO" dirty="0"/>
              <a:t>Plan de Incidencia 2016 – </a:t>
            </a:r>
            <a:r>
              <a:rPr lang="es-BO" dirty="0" smtClean="0"/>
              <a:t>2018</a:t>
            </a:r>
            <a:endParaRPr lang="es-BO" dirty="0"/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/>
          <a:lstStyle/>
          <a:p>
            <a:r>
              <a:rPr lang="es-BO" dirty="0"/>
              <a:t>Principales Logros </a:t>
            </a:r>
            <a:r>
              <a:rPr lang="es-BO" dirty="0" smtClean="0"/>
              <a:t>por área temática </a:t>
            </a:r>
            <a:endParaRPr lang="es-BO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229066"/>
              </p:ext>
            </p:extLst>
          </p:nvPr>
        </p:nvGraphicFramePr>
        <p:xfrm>
          <a:off x="234608" y="1799305"/>
          <a:ext cx="8566967" cy="3382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437">
                  <a:extLst>
                    <a:ext uri="{9D8B030D-6E8A-4147-A177-3AD203B41FA5}">
                      <a16:colId xmlns:a16="http://schemas.microsoft.com/office/drawing/2014/main" val="1819505109"/>
                    </a:ext>
                  </a:extLst>
                </a:gridCol>
                <a:gridCol w="642258">
                  <a:extLst>
                    <a:ext uri="{9D8B030D-6E8A-4147-A177-3AD203B41FA5}">
                      <a16:colId xmlns:a16="http://schemas.microsoft.com/office/drawing/2014/main" val="140292461"/>
                    </a:ext>
                  </a:extLst>
                </a:gridCol>
                <a:gridCol w="642258">
                  <a:extLst>
                    <a:ext uri="{9D8B030D-6E8A-4147-A177-3AD203B41FA5}">
                      <a16:colId xmlns:a16="http://schemas.microsoft.com/office/drawing/2014/main" val="2744283236"/>
                    </a:ext>
                  </a:extLst>
                </a:gridCol>
                <a:gridCol w="642258">
                  <a:extLst>
                    <a:ext uri="{9D8B030D-6E8A-4147-A177-3AD203B41FA5}">
                      <a16:colId xmlns:a16="http://schemas.microsoft.com/office/drawing/2014/main" val="2603737015"/>
                    </a:ext>
                  </a:extLst>
                </a:gridCol>
                <a:gridCol w="642258">
                  <a:extLst>
                    <a:ext uri="{9D8B030D-6E8A-4147-A177-3AD203B41FA5}">
                      <a16:colId xmlns:a16="http://schemas.microsoft.com/office/drawing/2014/main" val="389812725"/>
                    </a:ext>
                  </a:extLst>
                </a:gridCol>
                <a:gridCol w="589366">
                  <a:extLst>
                    <a:ext uri="{9D8B030D-6E8A-4147-A177-3AD203B41FA5}">
                      <a16:colId xmlns:a16="http://schemas.microsoft.com/office/drawing/2014/main" val="3243702257"/>
                    </a:ext>
                  </a:extLst>
                </a:gridCol>
                <a:gridCol w="589366">
                  <a:extLst>
                    <a:ext uri="{9D8B030D-6E8A-4147-A177-3AD203B41FA5}">
                      <a16:colId xmlns:a16="http://schemas.microsoft.com/office/drawing/2014/main" val="2032636092"/>
                    </a:ext>
                  </a:extLst>
                </a:gridCol>
                <a:gridCol w="588611">
                  <a:extLst>
                    <a:ext uri="{9D8B030D-6E8A-4147-A177-3AD203B41FA5}">
                      <a16:colId xmlns:a16="http://schemas.microsoft.com/office/drawing/2014/main" val="4023105083"/>
                    </a:ext>
                  </a:extLst>
                </a:gridCol>
                <a:gridCol w="588611">
                  <a:extLst>
                    <a:ext uri="{9D8B030D-6E8A-4147-A177-3AD203B41FA5}">
                      <a16:colId xmlns:a16="http://schemas.microsoft.com/office/drawing/2014/main" val="1721017268"/>
                    </a:ext>
                  </a:extLst>
                </a:gridCol>
                <a:gridCol w="643014">
                  <a:extLst>
                    <a:ext uri="{9D8B030D-6E8A-4147-A177-3AD203B41FA5}">
                      <a16:colId xmlns:a16="http://schemas.microsoft.com/office/drawing/2014/main" val="2551140664"/>
                    </a:ext>
                  </a:extLst>
                </a:gridCol>
                <a:gridCol w="643014">
                  <a:extLst>
                    <a:ext uri="{9D8B030D-6E8A-4147-A177-3AD203B41FA5}">
                      <a16:colId xmlns:a16="http://schemas.microsoft.com/office/drawing/2014/main" val="3570888224"/>
                    </a:ext>
                  </a:extLst>
                </a:gridCol>
                <a:gridCol w="642258">
                  <a:extLst>
                    <a:ext uri="{9D8B030D-6E8A-4147-A177-3AD203B41FA5}">
                      <a16:colId xmlns:a16="http://schemas.microsoft.com/office/drawing/2014/main" val="2437674216"/>
                    </a:ext>
                  </a:extLst>
                </a:gridCol>
                <a:gridCol w="642258">
                  <a:extLst>
                    <a:ext uri="{9D8B030D-6E8A-4147-A177-3AD203B41FA5}">
                      <a16:colId xmlns:a16="http://schemas.microsoft.com/office/drawing/2014/main" val="3827964965"/>
                    </a:ext>
                  </a:extLst>
                </a:gridCol>
              </a:tblGrid>
              <a:tr h="46707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 </a:t>
                      </a:r>
                      <a:endParaRPr lang="es-BO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Nivel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Número de Leyes/Normas apoyadas por Save the Children por Estado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Total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67502"/>
                  </a:ext>
                </a:extLst>
              </a:tr>
              <a:tr h="624691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Educación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Protección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Emergencias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Reducción Pobreza Infantil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Salud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05456"/>
                  </a:ext>
                </a:extLst>
              </a:tr>
              <a:tr h="55528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355136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Nacional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2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2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3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3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3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569056"/>
                  </a:ext>
                </a:extLst>
              </a:tr>
              <a:tr h="69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Departamental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2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4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870705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Municipal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16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4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6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5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7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27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255751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Total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18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5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3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7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8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8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3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37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</a:rPr>
                        <a:t>15</a:t>
                      </a:r>
                      <a:endParaRPr lang="es-B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63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9/6/2019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7</a:t>
            </a:fld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>
            <a:normAutofit/>
          </a:bodyPr>
          <a:lstStyle/>
          <a:p>
            <a:r>
              <a:rPr lang="es-BO" dirty="0"/>
              <a:t>Plan de Incidencia 2016 – </a:t>
            </a:r>
            <a:r>
              <a:rPr lang="es-BO" dirty="0" smtClean="0"/>
              <a:t>2018</a:t>
            </a:r>
            <a:endParaRPr lang="es-BO" dirty="0"/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/>
          <a:lstStyle/>
          <a:p>
            <a:r>
              <a:rPr lang="es-BO" dirty="0"/>
              <a:t>Principales Logros </a:t>
            </a:r>
            <a:r>
              <a:rPr lang="es-BO" dirty="0" smtClean="0"/>
              <a:t>por área temática </a:t>
            </a:r>
            <a:endParaRPr lang="es-BO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776706"/>
              </p:ext>
            </p:extLst>
          </p:nvPr>
        </p:nvGraphicFramePr>
        <p:xfrm>
          <a:off x="228599" y="1828799"/>
          <a:ext cx="868679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424">
                  <a:extLst>
                    <a:ext uri="{9D8B030D-6E8A-4147-A177-3AD203B41FA5}">
                      <a16:colId xmlns:a16="http://schemas.microsoft.com/office/drawing/2014/main" val="2758121922"/>
                    </a:ext>
                  </a:extLst>
                </a:gridCol>
                <a:gridCol w="651242">
                  <a:extLst>
                    <a:ext uri="{9D8B030D-6E8A-4147-A177-3AD203B41FA5}">
                      <a16:colId xmlns:a16="http://schemas.microsoft.com/office/drawing/2014/main" val="631539919"/>
                    </a:ext>
                  </a:extLst>
                </a:gridCol>
                <a:gridCol w="651242">
                  <a:extLst>
                    <a:ext uri="{9D8B030D-6E8A-4147-A177-3AD203B41FA5}">
                      <a16:colId xmlns:a16="http://schemas.microsoft.com/office/drawing/2014/main" val="1934478335"/>
                    </a:ext>
                  </a:extLst>
                </a:gridCol>
                <a:gridCol w="651242">
                  <a:extLst>
                    <a:ext uri="{9D8B030D-6E8A-4147-A177-3AD203B41FA5}">
                      <a16:colId xmlns:a16="http://schemas.microsoft.com/office/drawing/2014/main" val="3184840643"/>
                    </a:ext>
                  </a:extLst>
                </a:gridCol>
                <a:gridCol w="651242">
                  <a:extLst>
                    <a:ext uri="{9D8B030D-6E8A-4147-A177-3AD203B41FA5}">
                      <a16:colId xmlns:a16="http://schemas.microsoft.com/office/drawing/2014/main" val="3698862380"/>
                    </a:ext>
                  </a:extLst>
                </a:gridCol>
                <a:gridCol w="597610">
                  <a:extLst>
                    <a:ext uri="{9D8B030D-6E8A-4147-A177-3AD203B41FA5}">
                      <a16:colId xmlns:a16="http://schemas.microsoft.com/office/drawing/2014/main" val="3042232175"/>
                    </a:ext>
                  </a:extLst>
                </a:gridCol>
                <a:gridCol w="597610">
                  <a:extLst>
                    <a:ext uri="{9D8B030D-6E8A-4147-A177-3AD203B41FA5}">
                      <a16:colId xmlns:a16="http://schemas.microsoft.com/office/drawing/2014/main" val="1446343313"/>
                    </a:ext>
                  </a:extLst>
                </a:gridCol>
                <a:gridCol w="596844">
                  <a:extLst>
                    <a:ext uri="{9D8B030D-6E8A-4147-A177-3AD203B41FA5}">
                      <a16:colId xmlns:a16="http://schemas.microsoft.com/office/drawing/2014/main" val="4024462388"/>
                    </a:ext>
                  </a:extLst>
                </a:gridCol>
                <a:gridCol w="596844">
                  <a:extLst>
                    <a:ext uri="{9D8B030D-6E8A-4147-A177-3AD203B41FA5}">
                      <a16:colId xmlns:a16="http://schemas.microsoft.com/office/drawing/2014/main" val="2816756921"/>
                    </a:ext>
                  </a:extLst>
                </a:gridCol>
                <a:gridCol w="652007">
                  <a:extLst>
                    <a:ext uri="{9D8B030D-6E8A-4147-A177-3AD203B41FA5}">
                      <a16:colId xmlns:a16="http://schemas.microsoft.com/office/drawing/2014/main" val="77853435"/>
                    </a:ext>
                  </a:extLst>
                </a:gridCol>
                <a:gridCol w="652007">
                  <a:extLst>
                    <a:ext uri="{9D8B030D-6E8A-4147-A177-3AD203B41FA5}">
                      <a16:colId xmlns:a16="http://schemas.microsoft.com/office/drawing/2014/main" val="3420036803"/>
                    </a:ext>
                  </a:extLst>
                </a:gridCol>
                <a:gridCol w="651242">
                  <a:extLst>
                    <a:ext uri="{9D8B030D-6E8A-4147-A177-3AD203B41FA5}">
                      <a16:colId xmlns:a16="http://schemas.microsoft.com/office/drawing/2014/main" val="2657440027"/>
                    </a:ext>
                  </a:extLst>
                </a:gridCol>
                <a:gridCol w="651242">
                  <a:extLst>
                    <a:ext uri="{9D8B030D-6E8A-4147-A177-3AD203B41FA5}">
                      <a16:colId xmlns:a16="http://schemas.microsoft.com/office/drawing/2014/main" val="3280751300"/>
                    </a:ext>
                  </a:extLst>
                </a:gridCol>
              </a:tblGrid>
              <a:tr h="4840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 </a:t>
                      </a:r>
                      <a:endParaRPr lang="es-BO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Nivel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Número de Leyes/Normas apoyadas por Save the Children por Estado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Total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21990"/>
                  </a:ext>
                </a:extLst>
              </a:tr>
              <a:tr h="647391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Educación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Protección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Emergencias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Reducción Pobreza Infantil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Salud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794543"/>
                  </a:ext>
                </a:extLst>
              </a:tr>
              <a:tr h="57545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Aprobada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En proceso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222967"/>
                  </a:ext>
                </a:extLst>
              </a:tr>
              <a:tr h="35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Nacional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2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820806"/>
                  </a:ext>
                </a:extLst>
              </a:tr>
              <a:tr h="71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Departamental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351312"/>
                  </a:ext>
                </a:extLst>
              </a:tr>
              <a:tr h="35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Municipal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4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3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5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5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9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338763"/>
                  </a:ext>
                </a:extLst>
              </a:tr>
              <a:tr h="359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Total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5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1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4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6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6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</a:rPr>
                        <a:t>12</a:t>
                      </a:r>
                      <a:endParaRPr lang="es-B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28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0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</a:rPr>
              <a:t>Al fortalecer/apoyar una política pública se genera un ambiente propicio y colaborativo para insertar las metodologías y estrategias de </a:t>
            </a:r>
            <a:r>
              <a:rPr lang="es-ES" b="0" dirty="0" err="1">
                <a:solidFill>
                  <a:schemeClr val="tx1"/>
                </a:solidFill>
              </a:rPr>
              <a:t>Save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>
                <a:solidFill>
                  <a:schemeClr val="tx1"/>
                </a:solidFill>
              </a:rPr>
              <a:t>the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>
                <a:solidFill>
                  <a:schemeClr val="tx1"/>
                </a:solidFill>
              </a:rPr>
              <a:t>Children</a:t>
            </a:r>
            <a:r>
              <a:rPr lang="es-ES" b="0" dirty="0">
                <a:solidFill>
                  <a:schemeClr val="tx1"/>
                </a:solidFill>
              </a:rPr>
              <a:t> y al mismo tiempo las acciones tienen una alta expectativa de ser sostenibles en el tiempo. </a:t>
            </a:r>
            <a:endParaRPr lang="es-ES" b="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</a:rPr>
              <a:t>Es importante involucrar a los adolescentes, jóvenes y a las instancias locales en el proceso de elaboración de las normativas, sin ese proceso la probabilidad de “apropiación” de una ley es reducida</a:t>
            </a:r>
            <a:r>
              <a:rPr lang="es-ES" b="0" dirty="0" smtClean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b="0" dirty="0">
                <a:solidFill>
                  <a:schemeClr val="tx1"/>
                </a:solidFill>
              </a:rPr>
              <a:t>Las metas de incidencia por área temática deben tener un enfoque genérico del área, llevando metodologías comprobadas y exitosas a escala en vez de tener solo un enfoque de los diferentes proyectos</a:t>
            </a:r>
            <a:r>
              <a:rPr lang="es-BO" b="0" dirty="0" smtClean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0" dirty="0" smtClean="0">
                <a:solidFill>
                  <a:schemeClr val="tx1"/>
                </a:solidFill>
              </a:rPr>
              <a:t>Es clave dar continuidad a acciones de la gestión pasada.</a:t>
            </a:r>
            <a:endParaRPr lang="es-BO" b="0" dirty="0">
              <a:solidFill>
                <a:schemeClr val="tx1"/>
              </a:solidFill>
            </a:endParaRPr>
          </a:p>
          <a:p>
            <a:endParaRPr lang="es-B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B12-C1FE-4ED3-9E31-1A92F86CF2D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8</a:t>
            </a:fld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>
            <a:normAutofit/>
          </a:bodyPr>
          <a:lstStyle/>
          <a:p>
            <a:r>
              <a:rPr lang="es-BO" dirty="0"/>
              <a:t>Plan de Incidencia 2016 – </a:t>
            </a:r>
            <a:r>
              <a:rPr lang="es-BO" dirty="0" smtClean="0"/>
              <a:t>2018</a:t>
            </a:r>
            <a:endParaRPr lang="es-BO" dirty="0"/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/>
          <a:lstStyle/>
          <a:p>
            <a:r>
              <a:rPr lang="es-BO" dirty="0" smtClean="0"/>
              <a:t>Lecciones Aprendidas </a:t>
            </a:r>
            <a:endParaRPr lang="es-BO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AABD-B347-49B1-95C9-424A620F5FA5}" type="datetime1">
              <a:rPr lang="es-BO" smtClean="0"/>
              <a:t>7/6/2019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9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18140" y="2209800"/>
            <a:ext cx="3243019" cy="1219798"/>
          </a:xfrm>
        </p:spPr>
        <p:txBody>
          <a:bodyPr>
            <a:normAutofit/>
          </a:bodyPr>
          <a:lstStyle/>
          <a:p>
            <a:r>
              <a:rPr lang="es-BO" dirty="0" smtClean="0"/>
              <a:t>Metas de Incidencia 2019 – 2021 </a:t>
            </a:r>
            <a:endParaRPr lang="es-BO" dirty="0"/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10214"/>
          <a:stretch>
            <a:fillRect/>
          </a:stretch>
        </p:blipFill>
        <p:spPr>
          <a:xfrm rot="16200000">
            <a:off x="-339725" y="647700"/>
            <a:ext cx="5986463" cy="5002213"/>
          </a:xfrm>
        </p:spPr>
      </p:pic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r>
              <a:rPr lang="es-BO" dirty="0" smtClean="0"/>
              <a:t>Incidencia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C_Template_APR16">
  <a:themeElements>
    <a:clrScheme name="Save the Children 1">
      <a:dk1>
        <a:srgbClr val="222221"/>
      </a:dk1>
      <a:lt1>
        <a:srgbClr val="FFFFFF"/>
      </a:lt1>
      <a:dk2>
        <a:srgbClr val="F20F0E"/>
      </a:dk2>
      <a:lt2>
        <a:srgbClr val="D1CCBD"/>
      </a:lt2>
      <a:accent1>
        <a:srgbClr val="9A3324"/>
      </a:accent1>
      <a:accent2>
        <a:srgbClr val="FF4C02"/>
      </a:accent2>
      <a:accent3>
        <a:srgbClr val="F2A900"/>
      </a:accent3>
      <a:accent4>
        <a:srgbClr val="009CA6"/>
      </a:accent4>
      <a:accent5>
        <a:srgbClr val="F31512"/>
      </a:accent5>
      <a:accent6>
        <a:srgbClr val="D1CCBD"/>
      </a:accent6>
      <a:hlink>
        <a:srgbClr val="9A3324"/>
      </a:hlink>
      <a:folHlink>
        <a:srgbClr val="FF4C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Gill Sans Infant Std"/>
            <a:cs typeface="Gill Sans Infant St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500" dirty="0" smtClean="0">
            <a:latin typeface="Gill Sans Infant Std"/>
            <a:cs typeface="Gill Sans Infant St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54786-52D6-4F9A-A24C-CE49F662D1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937998-E2D0-4E83-BAF5-10CD0697E6A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271e05d-d410-45bb-87dd-b2ae6a154541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A863A5-1D8B-4192-86A7-B2B001984A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6341</TotalTime>
  <Words>1249</Words>
  <Application>Microsoft Office PowerPoint</Application>
  <PresentationFormat>Presentación en pantalla (4:3)</PresentationFormat>
  <Paragraphs>291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Calibri</vt:lpstr>
      <vt:lpstr>Gill Sans Infant MT</vt:lpstr>
      <vt:lpstr>Gill Sans Infant Std</vt:lpstr>
      <vt:lpstr>Gill Sans MT</vt:lpstr>
      <vt:lpstr>Times New Roman</vt:lpstr>
      <vt:lpstr>Trade Gothic LT Com Cn</vt:lpstr>
      <vt:lpstr>TradeGothic LT CondEighteen</vt:lpstr>
      <vt:lpstr>STC_Template_APR16</vt:lpstr>
      <vt:lpstr>Diseño personalizado</vt:lpstr>
      <vt:lpstr>INCIDENCIA Y CAMPAÑAS    </vt:lpstr>
      <vt:lpstr>Plan de Incidencia 2016 – 2018</vt:lpstr>
      <vt:lpstr>Plan de Incidencia 2016 – 2018</vt:lpstr>
      <vt:lpstr>Plan de Incidencia 2016 – 2018</vt:lpstr>
      <vt:lpstr>Plan de Incidencia 2016 – 2018</vt:lpstr>
      <vt:lpstr>Plan de Incidencia 2016 – 2018</vt:lpstr>
      <vt:lpstr>Plan de Incidencia 2016 – 2018</vt:lpstr>
      <vt:lpstr>Plan de Incidencia 2016 – 2018</vt:lpstr>
      <vt:lpstr>Metas de Incidencia 2019 – 2021 </vt:lpstr>
      <vt:lpstr>Metas de Incidencia 2019 - 2021</vt:lpstr>
      <vt:lpstr>Metas de Incidencia 2019 - 2021</vt:lpstr>
      <vt:lpstr>Metas de Incidencia 2019 - 2021</vt:lpstr>
      <vt:lpstr>Metas de Incidencia 2019 - 2021</vt:lpstr>
      <vt:lpstr>Metas de Incidencia 2019 - 2021</vt:lpstr>
      <vt:lpstr>Presentación de PowerPoint</vt:lpstr>
    </vt:vector>
  </TitlesOfParts>
  <Company>DesignBridge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DesignBridge Ltd</dc:creator>
  <cp:lastModifiedBy>Kuhnel, Nina</cp:lastModifiedBy>
  <cp:revision>190</cp:revision>
  <dcterms:created xsi:type="dcterms:W3CDTF">2016-03-30T10:43:37Z</dcterms:created>
  <dcterms:modified xsi:type="dcterms:W3CDTF">2019-06-10T04:01:22Z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0x010100A947FAE7E93BBA48AAE86D209588BA52</vt:lpwstr>
  </property>
</Properties>
</file>