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6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1" r:id="rId2"/>
    <p:sldMasterId id="2147483727" r:id="rId3"/>
    <p:sldMasterId id="2147483713" r:id="rId4"/>
    <p:sldMasterId id="2147483701" r:id="rId5"/>
    <p:sldMasterId id="2147483687" r:id="rId6"/>
    <p:sldMasterId id="2147483675" r:id="rId7"/>
  </p:sldMasterIdLst>
  <p:notesMasterIdLst>
    <p:notesMasterId r:id="rId37"/>
  </p:notesMasterIdLst>
  <p:sldIdLst>
    <p:sldId id="479" r:id="rId8"/>
    <p:sldId id="481" r:id="rId9"/>
    <p:sldId id="507" r:id="rId10"/>
    <p:sldId id="482" r:id="rId11"/>
    <p:sldId id="483" r:id="rId12"/>
    <p:sldId id="484" r:id="rId13"/>
    <p:sldId id="485" r:id="rId14"/>
    <p:sldId id="508" r:id="rId15"/>
    <p:sldId id="490" r:id="rId16"/>
    <p:sldId id="526" r:id="rId17"/>
    <p:sldId id="456" r:id="rId18"/>
    <p:sldId id="533" r:id="rId19"/>
    <p:sldId id="527" r:id="rId20"/>
    <p:sldId id="532" r:id="rId21"/>
    <p:sldId id="530" r:id="rId22"/>
    <p:sldId id="531" r:id="rId23"/>
    <p:sldId id="534" r:id="rId24"/>
    <p:sldId id="493" r:id="rId25"/>
    <p:sldId id="462" r:id="rId26"/>
    <p:sldId id="466" r:id="rId27"/>
    <p:sldId id="450" r:id="rId28"/>
    <p:sldId id="535" r:id="rId29"/>
    <p:sldId id="517" r:id="rId30"/>
    <p:sldId id="524" r:id="rId31"/>
    <p:sldId id="525" r:id="rId32"/>
    <p:sldId id="518" r:id="rId33"/>
    <p:sldId id="519" r:id="rId34"/>
    <p:sldId id="520" r:id="rId35"/>
    <p:sldId id="414" r:id="rId36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2115" autoAdjust="0"/>
  </p:normalViewPr>
  <p:slideViewPr>
    <p:cSldViewPr>
      <p:cViewPr>
        <p:scale>
          <a:sx n="80" d="100"/>
          <a:sy n="80" d="100"/>
        </p:scale>
        <p:origin x="3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customXml" Target="../customXml/item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customXml" Target="../customXml/item2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CF0F8DA-75BB-480A-92B8-54D6A6999552}" type="slidenum">
              <a:rPr lang="sv-SE"/>
              <a:pPr>
                <a:defRPr/>
              </a:pPr>
              <a:t>‹Nº›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531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es-PA" smtClean="0"/>
          </a:p>
        </p:txBody>
      </p:sp>
      <p:sp>
        <p:nvSpPr>
          <p:cNvPr id="614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9A1B2BD-2E74-4C9B-A28B-59B0D7C6C94A}" type="slidenum">
              <a:rPr lang="sv-SE" altLang="es-PA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sv-SE" altLang="es-PA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34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A5E5A-6AFC-46C1-BC86-3D58F9C4D07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322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A5E5A-6AFC-46C1-BC86-3D58F9C4D07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240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A5E5A-6AFC-46C1-BC86-3D58F9C4D07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02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xx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66750"/>
            <a:ext cx="9144000" cy="6191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latin typeface="Gill Sans" pitchFamily="-64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457200" y="685800"/>
            <a:ext cx="8305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Times New Roman" pitchFamily="-6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57200" y="6477000"/>
            <a:ext cx="8305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Times New Roman" pitchFamily="-6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302625" y="6557963"/>
            <a:ext cx="360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3E351311-5407-4D9C-AF60-013621FA3B4D}" type="slidenum">
              <a:rPr lang="sv-SE" sz="800">
                <a:latin typeface="GillSans Light" pitchFamily="34" charset="0"/>
              </a:rPr>
              <a:pPr eaLnBrk="0" hangingPunct="0">
                <a:defRPr/>
              </a:pPr>
              <a:t>‹Nº›</a:t>
            </a:fld>
            <a:endParaRPr lang="sv-SE">
              <a:latin typeface="Times" pitchFamily="-6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0"/>
            <a:ext cx="2832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2860675"/>
            <a:ext cx="7772400" cy="114458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Click to edit Master 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4213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1143000"/>
            <a:ext cx="1943100" cy="4953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1143000"/>
            <a:ext cx="5676900" cy="4953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lvl="0"/>
            <a:endParaRPr lang="es-E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Speaking Out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72000" y="0"/>
            <a:ext cx="4572000" cy="630713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0768" y="1171576"/>
            <a:ext cx="3243019" cy="1219798"/>
          </a:xfrm>
        </p:spPr>
        <p:txBody>
          <a:bodyPr anchor="t">
            <a:normAutofit/>
          </a:bodyPr>
          <a:lstStyle>
            <a:lvl1pPr algn="l">
              <a:lnSpc>
                <a:spcPct val="95000"/>
              </a:lnSpc>
              <a:defRPr sz="3200" b="0" i="0" cap="none">
                <a:solidFill>
                  <a:schemeClr val="bg1"/>
                </a:solidFill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0767" y="2395663"/>
            <a:ext cx="3243020" cy="2684219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rgbClr val="FFFFFF"/>
                </a:solidFill>
                <a:latin typeface="Gill Sans Infant Std"/>
                <a:cs typeface="Gill Sans Infant Std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1588" indent="0"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buNone/>
              <a:defRPr sz="1800">
                <a:solidFill>
                  <a:srgbClr val="FFFFFF"/>
                </a:solidFill>
              </a:defRPr>
            </a:lvl4pPr>
            <a:lvl5pPr marL="0" indent="0">
              <a:buNone/>
              <a:defRPr sz="1800">
                <a:solidFill>
                  <a:srgbClr val="FFFFFF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8" name="Picture 7" descr="Save_the_Children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60" y="6425702"/>
            <a:ext cx="1861366" cy="38044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2466405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390374" y="6432215"/>
            <a:ext cx="6513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2400" y="155738"/>
            <a:ext cx="5002416" cy="598585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66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6308" y="149795"/>
            <a:ext cx="8824871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ave_the_Children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32" y="303652"/>
            <a:ext cx="2017673" cy="412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5148" y="866775"/>
            <a:ext cx="8075613" cy="1197787"/>
          </a:xfrm>
        </p:spPr>
        <p:txBody>
          <a:bodyPr anchor="t">
            <a:normAutofit/>
          </a:bodyPr>
          <a:lstStyle>
            <a:lvl1pPr>
              <a:lnSpc>
                <a:spcPct val="95000"/>
              </a:lnSpc>
              <a:defRPr sz="4800" b="0" i="0" cap="none"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50813" y="2213627"/>
            <a:ext cx="8829675" cy="449421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>
          <a:xfrm>
            <a:off x="7223650" y="344650"/>
            <a:ext cx="1581319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26 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17" y="103950"/>
            <a:ext cx="8440615" cy="86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1217" y="1393200"/>
            <a:ext cx="8440615" cy="4800600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89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66750"/>
            <a:ext cx="9144000" cy="6191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latin typeface="Gill Sans" pitchFamily="-64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457200" y="685800"/>
            <a:ext cx="8305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Times New Roman" pitchFamily="-6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57200" y="6477000"/>
            <a:ext cx="8305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Times New Roman" pitchFamily="-6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302625" y="6557963"/>
            <a:ext cx="360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AAF9B751-CF15-4977-96B4-053DA1FB265C}" type="slidenum">
              <a:rPr lang="sv-SE" sz="800">
                <a:latin typeface="GillSans Light" pitchFamily="34" charset="0"/>
              </a:rPr>
              <a:pPr eaLnBrk="0" hangingPunct="0">
                <a:defRPr/>
              </a:pPr>
              <a:t>‹Nº›</a:t>
            </a:fld>
            <a:endParaRPr lang="sv-SE">
              <a:latin typeface="Times" pitchFamily="-6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0"/>
            <a:ext cx="2832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2860675"/>
            <a:ext cx="7772400" cy="114458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Click to edit Master 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4213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2819400"/>
            <a:ext cx="38100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819400"/>
            <a:ext cx="38100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1143000"/>
            <a:ext cx="1943100" cy="4953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1143000"/>
            <a:ext cx="5676900" cy="4953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lvl="0"/>
            <a:endParaRPr lang="es-ES" noProof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66750"/>
            <a:ext cx="9144000" cy="6191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>
              <a:latin typeface="Gill Sans" pitchFamily="-64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457200" y="685800"/>
            <a:ext cx="8305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Times New Roman" pitchFamily="-6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57200" y="6477000"/>
            <a:ext cx="8305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Times New Roman" pitchFamily="-6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302625" y="6557963"/>
            <a:ext cx="360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ADD57DF1-42D5-4193-9038-61EE3D2F30E1}" type="slidenum">
              <a:rPr lang="sv-SE" sz="800">
                <a:latin typeface="GillSans Light" pitchFamily="34" charset="0"/>
              </a:rPr>
              <a:pPr eaLnBrk="0" hangingPunct="0">
                <a:defRPr/>
              </a:pPr>
              <a:t>‹Nº›</a:t>
            </a:fld>
            <a:endParaRPr lang="sv-SE">
              <a:latin typeface="Times" pitchFamily="-6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0"/>
            <a:ext cx="2832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2860675"/>
            <a:ext cx="7772400" cy="114458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Click to edit Master 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4213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2819400"/>
            <a:ext cx="38100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819400"/>
            <a:ext cx="38100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1143000"/>
            <a:ext cx="1943100" cy="4953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1143000"/>
            <a:ext cx="5676900" cy="4953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lvl="0"/>
            <a:endParaRPr lang="es-ES" noProof="0" smtClean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2819400"/>
            <a:ext cx="38100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819400"/>
            <a:ext cx="38100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2819400"/>
            <a:ext cx="38100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819400"/>
            <a:ext cx="38100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1143000"/>
            <a:ext cx="1943100" cy="4953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1143000"/>
            <a:ext cx="5676900" cy="4953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lvl="0"/>
            <a:endParaRPr lang="es-ES" noProof="0" smtClean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D218-37FB-45D0-BF09-EC457693A2F3}" type="datetimeFigureOut">
              <a:rPr lang="es-ES"/>
              <a:pPr>
                <a:defRPr/>
              </a:pPr>
              <a:t>07/06/2019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BE546-C02D-4FEC-BB8C-841260C9D8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722E3-9456-4933-82E2-A76FC6DAE08B}" type="datetimeFigureOut">
              <a:rPr lang="es-ES"/>
              <a:pPr>
                <a:defRPr/>
              </a:pPr>
              <a:t>07/06/2019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920D1-A3CD-408B-AD98-F842257C8E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7B044-6F50-45FD-B5B5-F94E6057E38E}" type="datetimeFigureOut">
              <a:rPr lang="es-ES"/>
              <a:pPr>
                <a:defRPr/>
              </a:pPr>
              <a:t>07/06/2019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B5EEE-24AA-4896-9B79-28D029EFB7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47558-85FB-4B67-8771-89494DDAF02B}" type="datetimeFigureOut">
              <a:rPr lang="es-ES"/>
              <a:pPr>
                <a:defRPr/>
              </a:pPr>
              <a:t>07/06/2019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08E34-0BCB-4C72-8A79-B0786C5B1A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F2903-0C11-454B-A718-861F564F2397}" type="datetimeFigureOut">
              <a:rPr lang="es-ES"/>
              <a:pPr>
                <a:defRPr/>
              </a:pPr>
              <a:t>07/06/2019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72727-A215-4B1E-BE03-9FA040FDE3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9101-DD27-4C31-8338-B169E67C9A29}" type="datetimeFigureOut">
              <a:rPr lang="es-ES"/>
              <a:pPr>
                <a:defRPr/>
              </a:pPr>
              <a:t>07/06/2019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376FC-A905-4CCF-9573-BAD247514C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63625-4B96-4A2F-97D3-AE8504F7D984}" type="datetimeFigureOut">
              <a:rPr lang="es-ES"/>
              <a:pPr>
                <a:defRPr/>
              </a:pPr>
              <a:t>07/06/2019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C6DFE-3FE5-4526-9959-76780E0F72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964E-2750-41D9-9F5A-6877CBF4C366}" type="datetimeFigureOut">
              <a:rPr lang="es-ES"/>
              <a:pPr>
                <a:defRPr/>
              </a:pPr>
              <a:t>07/06/2019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173DE-3E7B-4EED-B4B5-5A1DD382DD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0DE3-892C-4B96-93EA-DEE9C17B80A2}" type="datetimeFigureOut">
              <a:rPr lang="es-ES"/>
              <a:pPr>
                <a:defRPr/>
              </a:pPr>
              <a:t>07/06/2019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0DD45-CB48-4D1D-BB4D-82F3E0E48A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261B-FB7A-4F5E-875B-7AF41D41CDAA}" type="datetimeFigureOut">
              <a:rPr lang="es-ES"/>
              <a:pPr>
                <a:defRPr/>
              </a:pPr>
              <a:t>07/06/2019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F1849-2BD3-4982-89C9-0BDB65328CF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ABA99-9816-49EF-9BDB-2CB6336364B0}" type="datetimeFigureOut">
              <a:rPr lang="es-ES"/>
              <a:pPr>
                <a:defRPr/>
              </a:pPr>
              <a:t>07/06/2019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4CDE3-94D0-46E8-99C1-803109AF65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2819400"/>
            <a:ext cx="38100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819400"/>
            <a:ext cx="38100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1143000"/>
            <a:ext cx="1943100" cy="4953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1143000"/>
            <a:ext cx="5676900" cy="4953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lvl="0"/>
            <a:endParaRPr lang="es-ES" noProof="0" smtClean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B99D0-E9F6-451F-BBBC-62692FB31EF8}" type="datetimeFigureOut">
              <a:rPr lang="es-ES"/>
              <a:pPr>
                <a:defRPr/>
              </a:pPr>
              <a:t>07/06/2019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7AD62-92E7-4866-8B83-F665F9C947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9685D-9BB2-495B-9684-C63162740E03}" type="datetimeFigureOut">
              <a:rPr lang="es-ES"/>
              <a:pPr>
                <a:defRPr/>
              </a:pPr>
              <a:t>07/06/2019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31271-3026-4089-B8CA-C700CDE39D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C18AF-A178-4D98-99AD-C05B0A9DC879}" type="datetimeFigureOut">
              <a:rPr lang="es-ES"/>
              <a:pPr>
                <a:defRPr/>
              </a:pPr>
              <a:t>07/06/2019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B0187-1548-483B-8AB0-36873CF2FC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1C0D5-45F7-4AC8-A0D2-E397B401F42B}" type="datetimeFigureOut">
              <a:rPr lang="es-ES"/>
              <a:pPr>
                <a:defRPr/>
              </a:pPr>
              <a:t>07/06/2019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42132-7D2C-46E5-BDEE-D8EE4D3244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0736D-3A03-4FDC-BCA8-4B98AAA2CBAD}" type="datetimeFigureOut">
              <a:rPr lang="es-ES"/>
              <a:pPr>
                <a:defRPr/>
              </a:pPr>
              <a:t>07/06/2019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D0BE2-B608-4B62-B77B-E80031822C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27C8D-926A-4D22-ABC7-8CC396C35F2A}" type="datetimeFigureOut">
              <a:rPr lang="es-ES"/>
              <a:pPr>
                <a:defRPr/>
              </a:pPr>
              <a:t>07/06/2019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10572-020E-4BDC-BE25-F8A3AD4CCB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A6BE3-030F-44F5-AEFD-FB2640BD4F85}" type="datetimeFigureOut">
              <a:rPr lang="es-ES"/>
              <a:pPr>
                <a:defRPr/>
              </a:pPr>
              <a:t>07/06/2019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658B1-1AEC-4DB0-93A7-99D9BA2E45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BD76-C294-42CB-B2EF-4466C973E4AC}" type="datetimeFigureOut">
              <a:rPr lang="es-ES"/>
              <a:pPr>
                <a:defRPr/>
              </a:pPr>
              <a:t>07/06/2019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D94E1-B04B-41A1-8964-0C4D9FF73F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FEE0-6DB6-466D-AB96-1CD38EAF1604}" type="datetimeFigureOut">
              <a:rPr lang="es-ES"/>
              <a:pPr>
                <a:defRPr/>
              </a:pPr>
              <a:t>07/06/2019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20254-0B13-49D2-A4E7-BA7D868A03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5C217-0958-4E2A-9628-58596A46D780}" type="datetimeFigureOut">
              <a:rPr lang="es-ES"/>
              <a:pPr>
                <a:defRPr/>
              </a:pPr>
              <a:t>07/06/2019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9DA7-489F-4DE7-A2BD-18107DB34E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495A6-4B81-476D-8B7C-3191A74DEDF1}" type="datetimeFigureOut">
              <a:rPr lang="es-ES"/>
              <a:pPr>
                <a:defRPr/>
              </a:pPr>
              <a:t>07/06/2019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1D1DA-73DB-4150-8314-B4E0ED4ED0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57200" y="685800"/>
            <a:ext cx="8305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Times New Roman" pitchFamily="-64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457200" y="6477000"/>
            <a:ext cx="8305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Times New Roman" pitchFamily="-6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302625" y="6557963"/>
            <a:ext cx="360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DC76A52D-54AC-4F4D-A1E6-D778A24F5890}" type="slidenum">
              <a:rPr lang="sv-SE" sz="800">
                <a:latin typeface="GillSans Light" pitchFamily="34" charset="0"/>
              </a:rPr>
              <a:pPr eaLnBrk="0" hangingPunct="0">
                <a:defRPr/>
              </a:pPr>
              <a:t>‹Nº›</a:t>
            </a:fld>
            <a:endParaRPr lang="sv-SE">
              <a:latin typeface="Times" pitchFamily="-64" charset="0"/>
            </a:endParaRP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819400"/>
            <a:ext cx="777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72225" y="115888"/>
            <a:ext cx="23510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42" r:id="rId1"/>
    <p:sldLayoutId id="2147486563" r:id="rId2"/>
    <p:sldLayoutId id="2147486564" r:id="rId3"/>
    <p:sldLayoutId id="2147486565" r:id="rId4"/>
    <p:sldLayoutId id="2147486566" r:id="rId5"/>
    <p:sldLayoutId id="2147486567" r:id="rId6"/>
    <p:sldLayoutId id="2147486568" r:id="rId7"/>
    <p:sldLayoutId id="2147486569" r:id="rId8"/>
    <p:sldLayoutId id="2147486570" r:id="rId9"/>
    <p:sldLayoutId id="2147486571" r:id="rId10"/>
    <p:sldLayoutId id="2147486572" r:id="rId11"/>
    <p:sldLayoutId id="2147486573" r:id="rId12"/>
    <p:sldLayoutId id="2147486574" r:id="rId13"/>
    <p:sldLayoutId id="2147486645" r:id="rId14"/>
    <p:sldLayoutId id="2147486647" r:id="rId15"/>
    <p:sldLayoutId id="214748664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57200" y="685800"/>
            <a:ext cx="8305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Times New Roman" pitchFamily="-64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457200" y="6477000"/>
            <a:ext cx="8305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Times New Roman" pitchFamily="-6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302625" y="6557963"/>
            <a:ext cx="360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4907F13F-5F46-4AA8-AD24-FB4329035E52}" type="slidenum">
              <a:rPr lang="sv-SE" sz="800">
                <a:latin typeface="GillSans Light" pitchFamily="34" charset="0"/>
              </a:rPr>
              <a:pPr eaLnBrk="0" hangingPunct="0">
                <a:defRPr/>
              </a:pPr>
              <a:t>‹Nº›</a:t>
            </a:fld>
            <a:endParaRPr lang="sv-SE">
              <a:latin typeface="Times" pitchFamily="-64" charset="0"/>
            </a:endParaRPr>
          </a:p>
        </p:txBody>
      </p:sp>
      <p:sp>
        <p:nvSpPr>
          <p:cNvPr id="205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205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819400"/>
            <a:ext cx="777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pic>
        <p:nvPicPr>
          <p:cNvPr id="2055" name="Picture 8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72225" y="115888"/>
            <a:ext cx="23510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43" r:id="rId1"/>
    <p:sldLayoutId id="2147486575" r:id="rId2"/>
    <p:sldLayoutId id="2147486576" r:id="rId3"/>
    <p:sldLayoutId id="2147486577" r:id="rId4"/>
    <p:sldLayoutId id="2147486578" r:id="rId5"/>
    <p:sldLayoutId id="2147486579" r:id="rId6"/>
    <p:sldLayoutId id="2147486580" r:id="rId7"/>
    <p:sldLayoutId id="2147486581" r:id="rId8"/>
    <p:sldLayoutId id="2147486582" r:id="rId9"/>
    <p:sldLayoutId id="2147486583" r:id="rId10"/>
    <p:sldLayoutId id="2147486584" r:id="rId11"/>
    <p:sldLayoutId id="2147486585" r:id="rId12"/>
    <p:sldLayoutId id="214748658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57200" y="685800"/>
            <a:ext cx="8305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Times New Roman" pitchFamily="-64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457200" y="6477000"/>
            <a:ext cx="8305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Times New Roman" pitchFamily="-6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302625" y="6557963"/>
            <a:ext cx="360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2B0194DD-D9F8-4DC7-B5AB-767346691FE2}" type="slidenum">
              <a:rPr lang="sv-SE" sz="800">
                <a:latin typeface="GillSans Light" pitchFamily="34" charset="0"/>
              </a:rPr>
              <a:pPr eaLnBrk="0" hangingPunct="0">
                <a:defRPr/>
              </a:pPr>
              <a:t>‹Nº›</a:t>
            </a:fld>
            <a:endParaRPr lang="sv-SE">
              <a:latin typeface="Times" pitchFamily="-64" charset="0"/>
            </a:endParaRPr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307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819400"/>
            <a:ext cx="777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pic>
        <p:nvPicPr>
          <p:cNvPr id="3079" name="Picture 8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72225" y="115888"/>
            <a:ext cx="23510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44" r:id="rId1"/>
    <p:sldLayoutId id="2147486587" r:id="rId2"/>
    <p:sldLayoutId id="2147486588" r:id="rId3"/>
    <p:sldLayoutId id="2147486589" r:id="rId4"/>
    <p:sldLayoutId id="2147486590" r:id="rId5"/>
    <p:sldLayoutId id="2147486591" r:id="rId6"/>
    <p:sldLayoutId id="2147486592" r:id="rId7"/>
    <p:sldLayoutId id="2147486593" r:id="rId8"/>
    <p:sldLayoutId id="2147486594" r:id="rId9"/>
    <p:sldLayoutId id="2147486595" r:id="rId10"/>
    <p:sldLayoutId id="2147486596" r:id="rId11"/>
    <p:sldLayoutId id="2147486597" r:id="rId12"/>
    <p:sldLayoutId id="214748659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57200" y="685800"/>
            <a:ext cx="8305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Times New Roman" pitchFamily="-64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457200" y="6477000"/>
            <a:ext cx="8305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Times New Roman" pitchFamily="-6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302625" y="6557963"/>
            <a:ext cx="360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87C1420B-93FA-4E01-B757-C68D7C8E4CA5}" type="slidenum">
              <a:rPr lang="sv-SE" sz="800">
                <a:latin typeface="GillSans Light" pitchFamily="34" charset="0"/>
              </a:rPr>
              <a:pPr eaLnBrk="0" hangingPunct="0">
                <a:defRPr/>
              </a:pPr>
              <a:t>‹Nº›</a:t>
            </a:fld>
            <a:endParaRPr lang="sv-SE">
              <a:latin typeface="Times" pitchFamily="-64" charset="0"/>
            </a:endParaRPr>
          </a:p>
        </p:txBody>
      </p:sp>
      <p:sp>
        <p:nvSpPr>
          <p:cNvPr id="410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819400"/>
            <a:ext cx="777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pic>
        <p:nvPicPr>
          <p:cNvPr id="4103" name="Picture 8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25" y="115888"/>
            <a:ext cx="23510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99" r:id="rId1"/>
    <p:sldLayoutId id="2147486600" r:id="rId2"/>
    <p:sldLayoutId id="2147486601" r:id="rId3"/>
    <p:sldLayoutId id="2147486602" r:id="rId4"/>
    <p:sldLayoutId id="2147486603" r:id="rId5"/>
    <p:sldLayoutId id="2147486604" r:id="rId6"/>
    <p:sldLayoutId id="2147486605" r:id="rId7"/>
    <p:sldLayoutId id="2147486606" r:id="rId8"/>
    <p:sldLayoutId id="2147486607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512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-64" charset="0"/>
              </a:defRPr>
            </a:lvl1pPr>
          </a:lstStyle>
          <a:p>
            <a:pPr>
              <a:defRPr/>
            </a:pPr>
            <a:fld id="{CC1B4DD5-6FD8-44BF-AAE6-EC644C6FABC0}" type="datetimeFigureOut">
              <a:rPr lang="es-ES"/>
              <a:pPr>
                <a:defRPr/>
              </a:pPr>
              <a:t>07/06/2019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-6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-64" charset="0"/>
              </a:defRPr>
            </a:lvl1pPr>
          </a:lstStyle>
          <a:p>
            <a:pPr>
              <a:defRPr/>
            </a:pPr>
            <a:fld id="{ADA42943-B17A-441E-86A3-9F8790A801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08" r:id="rId1"/>
    <p:sldLayoutId id="2147486609" r:id="rId2"/>
    <p:sldLayoutId id="2147486610" r:id="rId3"/>
    <p:sldLayoutId id="2147486611" r:id="rId4"/>
    <p:sldLayoutId id="2147486612" r:id="rId5"/>
    <p:sldLayoutId id="2147486613" r:id="rId6"/>
    <p:sldLayoutId id="2147486614" r:id="rId7"/>
    <p:sldLayoutId id="2147486615" r:id="rId8"/>
    <p:sldLayoutId id="2147486616" r:id="rId9"/>
    <p:sldLayoutId id="2147486617" r:id="rId10"/>
    <p:sldLayoutId id="21474866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57200" y="685800"/>
            <a:ext cx="8305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Times New Roman" pitchFamily="-64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457200" y="6477000"/>
            <a:ext cx="8305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Times New Roman" pitchFamily="-6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302625" y="6557963"/>
            <a:ext cx="360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4C48C9C2-F85F-44B5-89D3-9C26F40775C6}" type="slidenum">
              <a:rPr lang="sv-SE" sz="800">
                <a:latin typeface="GillSans Light" pitchFamily="34" charset="0"/>
              </a:rPr>
              <a:pPr eaLnBrk="0" hangingPunct="0">
                <a:defRPr/>
              </a:pPr>
              <a:t>‹Nº›</a:t>
            </a:fld>
            <a:endParaRPr lang="sv-SE">
              <a:latin typeface="Times" pitchFamily="-64" charset="0"/>
            </a:endParaRPr>
          </a:p>
        </p:txBody>
      </p:sp>
      <p:sp>
        <p:nvSpPr>
          <p:cNvPr id="614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61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819400"/>
            <a:ext cx="777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pic>
        <p:nvPicPr>
          <p:cNvPr id="6151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72225" y="115888"/>
            <a:ext cx="23510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19" r:id="rId1"/>
    <p:sldLayoutId id="2147486620" r:id="rId2"/>
    <p:sldLayoutId id="2147486621" r:id="rId3"/>
    <p:sldLayoutId id="2147486622" r:id="rId4"/>
    <p:sldLayoutId id="2147486623" r:id="rId5"/>
    <p:sldLayoutId id="2147486624" r:id="rId6"/>
    <p:sldLayoutId id="2147486625" r:id="rId7"/>
    <p:sldLayoutId id="2147486626" r:id="rId8"/>
    <p:sldLayoutId id="2147486627" r:id="rId9"/>
    <p:sldLayoutId id="2147486628" r:id="rId10"/>
    <p:sldLayoutId id="2147486629" r:id="rId11"/>
    <p:sldLayoutId id="214748663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" pitchFamily="-6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717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-64" charset="0"/>
              </a:defRPr>
            </a:lvl1pPr>
          </a:lstStyle>
          <a:p>
            <a:pPr>
              <a:defRPr/>
            </a:pPr>
            <a:fld id="{EAF9FEDC-F191-42E7-8087-91C2DECB1513}" type="datetimeFigureOut">
              <a:rPr lang="es-ES"/>
              <a:pPr>
                <a:defRPr/>
              </a:pPr>
              <a:t>07/06/2019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-6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-64" charset="0"/>
              </a:defRPr>
            </a:lvl1pPr>
          </a:lstStyle>
          <a:p>
            <a:pPr>
              <a:defRPr/>
            </a:pPr>
            <a:fld id="{FE4BDDC3-5997-497B-92DA-9E49DB2D2E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1" r:id="rId1"/>
    <p:sldLayoutId id="2147486632" r:id="rId2"/>
    <p:sldLayoutId id="2147486633" r:id="rId3"/>
    <p:sldLayoutId id="2147486634" r:id="rId4"/>
    <p:sldLayoutId id="2147486635" r:id="rId5"/>
    <p:sldLayoutId id="2147486636" r:id="rId6"/>
    <p:sldLayoutId id="2147486637" r:id="rId7"/>
    <p:sldLayoutId id="2147486638" r:id="rId8"/>
    <p:sldLayoutId id="2147486639" r:id="rId9"/>
    <p:sldLayoutId id="2147486640" r:id="rId10"/>
    <p:sldLayoutId id="2147486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422" y="620688"/>
            <a:ext cx="7772400" cy="1143000"/>
          </a:xfrm>
        </p:spPr>
        <p:txBody>
          <a:bodyPr/>
          <a:lstStyle/>
          <a:p>
            <a:pPr algn="ctr"/>
            <a:r>
              <a:rPr lang="es-PA" dirty="0" smtClean="0">
                <a:solidFill>
                  <a:srgbClr val="FF0000"/>
                </a:solidFill>
              </a:rPr>
              <a:t>INCIDENCIA POLITICA</a:t>
            </a:r>
            <a:endParaRPr lang="es-PA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5738" y="1556792"/>
            <a:ext cx="7772400" cy="4824536"/>
          </a:xfrm>
        </p:spPr>
        <p:txBody>
          <a:bodyPr/>
          <a:lstStyle/>
          <a:p>
            <a:pPr marL="0" indent="0" algn="ctr">
              <a:buNone/>
            </a:pPr>
            <a:endParaRPr lang="es-PA" sz="4000" dirty="0" smtClean="0"/>
          </a:p>
          <a:p>
            <a:pPr marL="0" indent="0" algn="ctr">
              <a:buNone/>
            </a:pPr>
            <a:r>
              <a:rPr lang="es-PA" sz="4000" dirty="0" smtClean="0"/>
              <a:t>¿</a:t>
            </a:r>
            <a:r>
              <a:rPr lang="es-PA" sz="4000" dirty="0" smtClean="0"/>
              <a:t>De que hablamos cuando hacemos referencia a realizar incidencia política?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787" y="4797152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9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754560"/>
            <a:ext cx="7772400" cy="4341440"/>
          </a:xfrm>
        </p:spPr>
        <p:txBody>
          <a:bodyPr/>
          <a:lstStyle/>
          <a:p>
            <a:pPr marL="0" indent="0">
              <a:buNone/>
            </a:pPr>
            <a:r>
              <a:rPr lang="es-ES" sz="2000" b="1" dirty="0" smtClean="0"/>
              <a:t>Internacional: </a:t>
            </a:r>
          </a:p>
          <a:p>
            <a:pPr lvl="1"/>
            <a:r>
              <a:rPr lang="es-ES" sz="2000" dirty="0" smtClean="0"/>
              <a:t>Revisión Universal Periódica (UPR) – revisión de pares (gobiernos)</a:t>
            </a:r>
          </a:p>
          <a:p>
            <a:pPr lvl="1"/>
            <a:r>
              <a:rPr lang="es-ES" sz="2000" dirty="0" smtClean="0"/>
              <a:t>UNGA</a:t>
            </a:r>
          </a:p>
          <a:p>
            <a:pPr lvl="1"/>
            <a:r>
              <a:rPr lang="es-ES" sz="2000" dirty="0" smtClean="0"/>
              <a:t>Comité de los Derechos de NNA</a:t>
            </a:r>
          </a:p>
          <a:p>
            <a:pPr marL="0" indent="0">
              <a:buNone/>
            </a:pPr>
            <a:r>
              <a:rPr lang="es-ES" sz="2000" b="1" dirty="0" smtClean="0"/>
              <a:t>Regional: </a:t>
            </a:r>
          </a:p>
          <a:p>
            <a:pPr lvl="1"/>
            <a:r>
              <a:rPr lang="es-ES" sz="2000" dirty="0" smtClean="0"/>
              <a:t>Comisión Inter-Americana de Derechos Humanos</a:t>
            </a:r>
            <a:endParaRPr lang="es-ES" sz="2000" dirty="0"/>
          </a:p>
          <a:p>
            <a:pPr marL="0" indent="0">
              <a:buNone/>
            </a:pPr>
            <a:r>
              <a:rPr lang="es-ES" sz="2000" b="1" dirty="0" smtClean="0"/>
              <a:t>Nacional:</a:t>
            </a:r>
          </a:p>
          <a:p>
            <a:pPr lvl="1"/>
            <a:r>
              <a:rPr lang="es-ES" sz="2000" dirty="0" smtClean="0"/>
              <a:t>Comisión </a:t>
            </a:r>
            <a:r>
              <a:rPr lang="es-ES" sz="2000" dirty="0"/>
              <a:t>Inter-Americana de Derechos </a:t>
            </a:r>
            <a:r>
              <a:rPr lang="es-ES" sz="2000" dirty="0" smtClean="0"/>
              <a:t>Humanos</a:t>
            </a:r>
          </a:p>
          <a:p>
            <a:pPr marL="0" indent="0">
              <a:buNone/>
            </a:pPr>
            <a:r>
              <a:rPr lang="es-ES" sz="2000" b="1" dirty="0" smtClean="0"/>
              <a:t>Local: </a:t>
            </a:r>
            <a:endParaRPr lang="es-ES" sz="2000" b="1" dirty="0"/>
          </a:p>
          <a:p>
            <a:pPr lvl="1"/>
            <a:r>
              <a:rPr lang="es-ES" sz="2000" dirty="0" smtClean="0"/>
              <a:t>Policía</a:t>
            </a:r>
            <a:endParaRPr lang="es-ES" sz="2000" dirty="0"/>
          </a:p>
          <a:p>
            <a:pPr lvl="1"/>
            <a:r>
              <a:rPr lang="es-ES" sz="2000" dirty="0" smtClean="0"/>
              <a:t>SLIM/ DNA </a:t>
            </a:r>
            <a:endParaRPr lang="es-ES" sz="2000" dirty="0"/>
          </a:p>
          <a:p>
            <a:pPr marL="457200" lvl="1" indent="0">
              <a:buNone/>
            </a:pPr>
            <a:r>
              <a:rPr lang="es-ES" dirty="0"/>
              <a:t>	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5800" y="836712"/>
            <a:ext cx="7772400" cy="917848"/>
          </a:xfrm>
        </p:spPr>
        <p:txBody>
          <a:bodyPr/>
          <a:lstStyle/>
          <a:p>
            <a:r>
              <a:rPr lang="es-UY" sz="3600" dirty="0" smtClean="0">
                <a:solidFill>
                  <a:srgbClr val="FF0000"/>
                </a:solidFill>
                <a:latin typeface="TT160t00"/>
              </a:rPr>
              <a:t>Algunos mecanismos de reportar</a:t>
            </a:r>
            <a:endParaRPr lang="es-PE" sz="36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88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61044"/>
            <a:ext cx="7772400" cy="1143000"/>
          </a:xfrm>
        </p:spPr>
        <p:txBody>
          <a:bodyPr/>
          <a:lstStyle/>
          <a:p>
            <a:r>
              <a:rPr lang="es-UY" b="1" dirty="0" smtClean="0">
                <a:solidFill>
                  <a:srgbClr val="FF0000"/>
                </a:solidFill>
              </a:rPr>
              <a:t>Enfoque de derechos</a:t>
            </a:r>
            <a:r>
              <a:rPr lang="es-UY" b="1" dirty="0" smtClean="0">
                <a:solidFill>
                  <a:srgbClr val="FF0000"/>
                </a:solidFill>
              </a:rPr>
              <a:t> </a:t>
            </a:r>
            <a:endParaRPr lang="es-UY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318923"/>
            <a:ext cx="7772400" cy="3276600"/>
          </a:xfrm>
        </p:spPr>
        <p:txBody>
          <a:bodyPr/>
          <a:lstStyle/>
          <a:p>
            <a:pPr marL="0" indent="0">
              <a:buNone/>
            </a:pPr>
            <a:r>
              <a:rPr lang="es-UY" sz="4400" dirty="0" smtClean="0"/>
              <a:t>Como llegar al cumplimiento de los derechos</a:t>
            </a:r>
            <a:r>
              <a:rPr lang="es-UY" sz="4400" dirty="0" smtClean="0"/>
              <a:t> </a:t>
            </a:r>
            <a:endParaRPr lang="es-UY" sz="44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4904"/>
            <a:ext cx="904007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72400" cy="1152128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T160t00"/>
              </a:rPr>
              <a:t>Incidencia</a:t>
            </a:r>
            <a:endParaRPr lang="es-PE" dirty="0" smtClean="0">
              <a:latin typeface="Calibri" pitchFamily="34" charset="0"/>
            </a:endParaRPr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7844408" cy="5400600"/>
          </a:xfrm>
        </p:spPr>
        <p:txBody>
          <a:bodyPr/>
          <a:lstStyle/>
          <a:p>
            <a:pPr>
              <a:buNone/>
            </a:pPr>
            <a:r>
              <a:rPr lang="es-ES_tradnl" sz="2800" b="1" dirty="0" smtClean="0"/>
              <a:t>   </a:t>
            </a:r>
          </a:p>
          <a:p>
            <a:pPr>
              <a:buNone/>
            </a:pPr>
            <a:endParaRPr lang="es-ES_tradnl" sz="2800" b="1" dirty="0"/>
          </a:p>
          <a:p>
            <a:pPr algn="just">
              <a:buNone/>
            </a:pPr>
            <a:r>
              <a:rPr lang="es-ES_tradnl" sz="2800" b="1" dirty="0" smtClean="0"/>
              <a:t>   Es </a:t>
            </a:r>
            <a:r>
              <a:rPr lang="es-ES_tradnl" sz="2800" b="1" dirty="0" smtClean="0"/>
              <a:t>un </a:t>
            </a:r>
            <a:r>
              <a:rPr lang="es-ES_tradnl" sz="2800" b="1" dirty="0"/>
              <a:t>conjunto de actividades </a:t>
            </a:r>
            <a:r>
              <a:rPr lang="es-ES_tradnl" sz="2800" b="1" dirty="0" smtClean="0"/>
              <a:t>organizadas para </a:t>
            </a:r>
            <a:r>
              <a:rPr lang="es-ES_tradnl" sz="2800" b="1" dirty="0"/>
              <a:t>influir en el </a:t>
            </a:r>
            <a:r>
              <a:rPr lang="es-ES_tradnl" sz="2800" b="1" dirty="0" smtClean="0"/>
              <a:t>gobierno y </a:t>
            </a:r>
            <a:r>
              <a:rPr lang="es-ES_tradnl" sz="2800" b="1" dirty="0"/>
              <a:t>otras políticas y prácticas institucionales y así lograr cambios </a:t>
            </a:r>
            <a:r>
              <a:rPr lang="es-ES_tradnl" sz="2800" b="1" dirty="0" smtClean="0"/>
              <a:t>permanentes y sostenibles en la vida y derechos de </a:t>
            </a:r>
            <a:r>
              <a:rPr lang="es-ES_tradnl" sz="2800" b="1" dirty="0"/>
              <a:t>las niñas, niños y adolescentes </a:t>
            </a:r>
            <a:r>
              <a:rPr lang="es-ES_tradnl" sz="2800" b="1" dirty="0" smtClean="0"/>
              <a:t>sobre </a:t>
            </a:r>
            <a:r>
              <a:rPr lang="es-ES_tradnl" sz="2800" b="1" dirty="0"/>
              <a:t>la base de la experiencia y el conocimiento del trabajo directo con los </a:t>
            </a:r>
            <a:r>
              <a:rPr lang="es-ES_tradnl" sz="2800" b="1" dirty="0" smtClean="0"/>
              <a:t>niños/as, </a:t>
            </a:r>
            <a:r>
              <a:rPr lang="es-ES_tradnl" sz="2800" b="1" dirty="0"/>
              <a:t>sus familias y sus comunidades.</a:t>
            </a:r>
            <a:r>
              <a:rPr lang="es-ES_tradnl" sz="2800" dirty="0"/>
              <a:t> </a:t>
            </a:r>
            <a:endParaRPr lang="es-PE" sz="2800" dirty="0" smtClean="0"/>
          </a:p>
        </p:txBody>
      </p:sp>
    </p:spTree>
    <p:extLst>
      <p:ext uri="{BB962C8B-B14F-4D97-AF65-F5344CB8AC3E}">
        <p14:creationId xmlns:p14="http://schemas.microsoft.com/office/powerpoint/2010/main" val="37838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0960" cy="917848"/>
          </a:xfrm>
        </p:spPr>
        <p:txBody>
          <a:bodyPr/>
          <a:lstStyle/>
          <a:p>
            <a:r>
              <a:rPr lang="es-UY" sz="3200" dirty="0" smtClean="0">
                <a:solidFill>
                  <a:srgbClr val="FF0000"/>
                </a:solidFill>
                <a:latin typeface="TT160t00"/>
              </a:rPr>
              <a:t>Movilización comunitaria: </a:t>
            </a:r>
            <a:br>
              <a:rPr lang="es-UY" sz="3200" dirty="0" smtClean="0">
                <a:solidFill>
                  <a:srgbClr val="FF0000"/>
                </a:solidFill>
                <a:latin typeface="TT160t00"/>
              </a:rPr>
            </a:br>
            <a:r>
              <a:rPr lang="es-UY" sz="2400" dirty="0" smtClean="0">
                <a:solidFill>
                  <a:srgbClr val="FF0000"/>
                </a:solidFill>
                <a:latin typeface="TT160t00"/>
              </a:rPr>
              <a:t>Un mecanismo para apoyar procesos de incidencia</a:t>
            </a:r>
            <a:endParaRPr lang="es-PE" sz="2400" b="1" dirty="0" smtClean="0">
              <a:latin typeface="Calibri" pitchFamily="34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85800" y="2276872"/>
            <a:ext cx="7486600" cy="3819128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s-ES" sz="2000" b="1" dirty="0" smtClean="0"/>
              <a:t>Un conjunto de actividades organizadas para crear un entorno amigable para lograr un cambio en políticas publicas. Se busca la participación de la audiencia publica para inspirar apoyo a gran escala, motivando personas de tomar acciones y demostrar apoyo para una causa. A través de ello se canaliza una presión publica para lograr cambios sostenibles. </a:t>
            </a:r>
          </a:p>
        </p:txBody>
      </p:sp>
    </p:spTree>
    <p:extLst>
      <p:ext uri="{BB962C8B-B14F-4D97-AF65-F5344CB8AC3E}">
        <p14:creationId xmlns:p14="http://schemas.microsoft.com/office/powerpoint/2010/main" val="3534575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0960" cy="917848"/>
          </a:xfrm>
        </p:spPr>
        <p:txBody>
          <a:bodyPr/>
          <a:lstStyle/>
          <a:p>
            <a:r>
              <a:rPr lang="es-UY" sz="3200" dirty="0" smtClean="0">
                <a:solidFill>
                  <a:srgbClr val="FF0000"/>
                </a:solidFill>
                <a:latin typeface="TT160t00"/>
              </a:rPr>
              <a:t>La importancia de la participación de los NNA en procesos de incidencia</a:t>
            </a:r>
            <a:endParaRPr lang="es-PE" sz="3200" b="1" dirty="0" smtClean="0">
              <a:latin typeface="Calibri" pitchFamily="34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85800" y="2276872"/>
            <a:ext cx="7772400" cy="3819128"/>
          </a:xfrm>
        </p:spPr>
        <p:txBody>
          <a:bodyPr/>
          <a:lstStyle/>
          <a:p>
            <a:pPr marL="457200" lvl="1" indent="0">
              <a:buNone/>
            </a:pPr>
            <a:r>
              <a:rPr lang="es-ES" sz="2000" b="1" dirty="0" smtClean="0"/>
              <a:t>Porque es importante su participación?</a:t>
            </a:r>
          </a:p>
          <a:p>
            <a:pPr marL="457200" lvl="1" indent="0">
              <a:buNone/>
            </a:pPr>
            <a:endParaRPr lang="es-ES" sz="2000" b="1" dirty="0" smtClean="0"/>
          </a:p>
          <a:p>
            <a:pPr lvl="1"/>
            <a:r>
              <a:rPr lang="es-ES" sz="2000" dirty="0" smtClean="0"/>
              <a:t>Es su derecho </a:t>
            </a:r>
          </a:p>
          <a:p>
            <a:pPr lvl="1"/>
            <a:r>
              <a:rPr lang="es-ES" sz="2000" dirty="0" smtClean="0"/>
              <a:t>Es parte de nuestra Teoría de Cambio</a:t>
            </a:r>
          </a:p>
          <a:p>
            <a:pPr lvl="1"/>
            <a:r>
              <a:rPr lang="es-ES" sz="2000" dirty="0" smtClean="0"/>
              <a:t>Tomadores de decisión escuchan más</a:t>
            </a:r>
          </a:p>
          <a:p>
            <a:pPr lvl="1"/>
            <a:r>
              <a:rPr lang="es-ES" sz="2000" dirty="0" smtClean="0"/>
              <a:t>Aumenta credibilidad a nuestras acciones</a:t>
            </a:r>
          </a:p>
          <a:p>
            <a:pPr lvl="1"/>
            <a:r>
              <a:rPr lang="es-ES" sz="2000" dirty="0" smtClean="0"/>
              <a:t>NNA se benefician de participar </a:t>
            </a:r>
            <a:r>
              <a:rPr lang="es-ES" sz="2000" dirty="0" smtClean="0">
                <a:sym typeface="Wingdings" panose="05000000000000000000" pitchFamily="2" charset="2"/>
              </a:rPr>
              <a:t> parte de su proceso de empoderamiento, desarrollar habilidades, autoestima</a:t>
            </a:r>
          </a:p>
          <a:p>
            <a:pPr lvl="1"/>
            <a:r>
              <a:rPr lang="es-ES" sz="2000" dirty="0" smtClean="0">
                <a:sym typeface="Wingdings" panose="05000000000000000000" pitchFamily="2" charset="2"/>
              </a:rPr>
              <a:t>Media más interesada escuchar y dar cubertura a la voz de NNA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4079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0960" cy="917848"/>
          </a:xfrm>
        </p:spPr>
        <p:txBody>
          <a:bodyPr/>
          <a:lstStyle/>
          <a:p>
            <a:r>
              <a:rPr lang="es-UY" sz="3200" dirty="0" smtClean="0">
                <a:solidFill>
                  <a:srgbClr val="FF0000"/>
                </a:solidFill>
                <a:latin typeface="TT160t00"/>
              </a:rPr>
              <a:t>NNA en procesos de incidencia: </a:t>
            </a:r>
            <a:br>
              <a:rPr lang="es-UY" sz="3200" dirty="0" smtClean="0">
                <a:solidFill>
                  <a:srgbClr val="FF0000"/>
                </a:solidFill>
                <a:latin typeface="TT160t00"/>
              </a:rPr>
            </a:br>
            <a:r>
              <a:rPr lang="es-UY" sz="3200" dirty="0" smtClean="0">
                <a:solidFill>
                  <a:srgbClr val="FF0000"/>
                </a:solidFill>
                <a:latin typeface="TT160t00"/>
              </a:rPr>
              <a:t>Dos formas de participación </a:t>
            </a:r>
            <a:endParaRPr lang="es-PE" sz="3200" b="1" dirty="0" smtClean="0">
              <a:latin typeface="Calibri" pitchFamily="34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85800" y="2276872"/>
            <a:ext cx="7772400" cy="3819128"/>
          </a:xfrm>
        </p:spPr>
        <p:txBody>
          <a:bodyPr/>
          <a:lstStyle/>
          <a:p>
            <a:pPr marL="457200" lvl="1" indent="0">
              <a:buNone/>
            </a:pPr>
            <a:r>
              <a:rPr lang="es-ES" sz="2000" b="1" dirty="0" smtClean="0"/>
              <a:t>Incidencia centrada en NNA:</a:t>
            </a:r>
          </a:p>
          <a:p>
            <a:pPr marL="457200" lvl="1" indent="0">
              <a:buNone/>
            </a:pPr>
            <a:endParaRPr lang="es-ES" sz="2000" b="1" dirty="0"/>
          </a:p>
          <a:p>
            <a:pPr lvl="1"/>
            <a:r>
              <a:rPr lang="es-ES" sz="2000" dirty="0" smtClean="0"/>
              <a:t>Estrategia de incidencia liderada por adultos</a:t>
            </a:r>
          </a:p>
          <a:p>
            <a:pPr lvl="1"/>
            <a:r>
              <a:rPr lang="es-ES" sz="2000" dirty="0" smtClean="0"/>
              <a:t>NNA han participado en el proceso del desarrollo de la estrategia</a:t>
            </a:r>
          </a:p>
          <a:p>
            <a:pPr lvl="1"/>
            <a:r>
              <a:rPr lang="es-ES" sz="2000" dirty="0" smtClean="0"/>
              <a:t>Las actividades están basadas en las necesidades expresadas por NNA</a:t>
            </a:r>
            <a:endParaRPr lang="es-ES" sz="2000" dirty="0"/>
          </a:p>
          <a:p>
            <a:pPr marL="457200" lvl="1" indent="0">
              <a:buNone/>
            </a:pPr>
            <a:endParaRPr lang="es-ES" sz="2000" b="1" dirty="0"/>
          </a:p>
          <a:p>
            <a:pPr marL="457200" lvl="1" indent="0">
              <a:buNone/>
            </a:pPr>
            <a:r>
              <a:rPr lang="es-ES" sz="2000" b="1" dirty="0" smtClean="0"/>
              <a:t>Incidencia liderada por NNA</a:t>
            </a:r>
          </a:p>
          <a:p>
            <a:pPr lvl="1"/>
            <a:r>
              <a:rPr lang="es-ES" sz="2000" dirty="0" smtClean="0"/>
              <a:t>NNA realizan acciones de incidencia, CON apoyo de organizaciones como SC</a:t>
            </a:r>
          </a:p>
        </p:txBody>
      </p:sp>
    </p:spTree>
    <p:extLst>
      <p:ext uri="{BB962C8B-B14F-4D97-AF65-F5344CB8AC3E}">
        <p14:creationId xmlns:p14="http://schemas.microsoft.com/office/powerpoint/2010/main" val="1004329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0960" cy="917848"/>
          </a:xfrm>
        </p:spPr>
        <p:txBody>
          <a:bodyPr/>
          <a:lstStyle/>
          <a:p>
            <a:r>
              <a:rPr lang="es-UY" sz="3200" dirty="0" smtClean="0">
                <a:solidFill>
                  <a:srgbClr val="FF0000"/>
                </a:solidFill>
                <a:latin typeface="TT160t00"/>
              </a:rPr>
              <a:t>Requerimientos básicos para la participación de NNA</a:t>
            </a:r>
            <a:endParaRPr lang="es-PE" sz="3200" b="1" dirty="0" smtClean="0">
              <a:latin typeface="Calibri" pitchFamily="34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85800" y="2276872"/>
            <a:ext cx="7772400" cy="3819128"/>
          </a:xfrm>
        </p:spPr>
        <p:txBody>
          <a:bodyPr/>
          <a:lstStyle/>
          <a:p>
            <a:pPr marL="457200" lvl="1" indent="0">
              <a:buNone/>
            </a:pPr>
            <a:r>
              <a:rPr lang="es-ES" sz="2000" b="1" dirty="0" smtClean="0"/>
              <a:t>La participación tiene que ser:</a:t>
            </a:r>
          </a:p>
          <a:p>
            <a:pPr marL="457200" lvl="1" indent="0">
              <a:buNone/>
            </a:pPr>
            <a:endParaRPr lang="es-ES" sz="2000" b="1" dirty="0"/>
          </a:p>
          <a:p>
            <a:pPr lvl="1"/>
            <a:r>
              <a:rPr lang="es-ES" sz="2000" dirty="0" smtClean="0"/>
              <a:t>Transparente e informada</a:t>
            </a:r>
          </a:p>
          <a:p>
            <a:pPr lvl="1"/>
            <a:r>
              <a:rPr lang="es-ES" sz="2000" dirty="0" smtClean="0"/>
              <a:t>Voluntario</a:t>
            </a:r>
          </a:p>
          <a:p>
            <a:pPr lvl="1"/>
            <a:r>
              <a:rPr lang="es-ES" sz="2000" dirty="0" smtClean="0"/>
              <a:t>Respetuoso</a:t>
            </a:r>
          </a:p>
          <a:p>
            <a:pPr lvl="1"/>
            <a:r>
              <a:rPr lang="es-ES" sz="2000" dirty="0" smtClean="0"/>
              <a:t>Relevante</a:t>
            </a:r>
          </a:p>
          <a:p>
            <a:pPr lvl="1"/>
            <a:r>
              <a:rPr lang="es-ES" sz="2000" dirty="0" smtClean="0"/>
              <a:t>En entornos amigables</a:t>
            </a:r>
          </a:p>
          <a:p>
            <a:pPr lvl="1"/>
            <a:r>
              <a:rPr lang="es-ES" sz="2000" dirty="0" smtClean="0"/>
              <a:t>Inclusivo</a:t>
            </a:r>
          </a:p>
          <a:p>
            <a:pPr lvl="1"/>
            <a:r>
              <a:rPr lang="es-ES" sz="2000" dirty="0" smtClean="0"/>
              <a:t>Apoyada por adultos</a:t>
            </a:r>
          </a:p>
          <a:p>
            <a:pPr lvl="1"/>
            <a:r>
              <a:rPr lang="es-ES" sz="2000" dirty="0" smtClean="0"/>
              <a:t>Seguro y sensible a riesgos</a:t>
            </a:r>
          </a:p>
          <a:p>
            <a:pPr lvl="1"/>
            <a:r>
              <a:rPr lang="es-ES" sz="2000" dirty="0" smtClean="0"/>
              <a:t>Rendición de cuentas tiene que formar parte de este proceso</a:t>
            </a:r>
          </a:p>
        </p:txBody>
      </p:sp>
    </p:spTree>
    <p:extLst>
      <p:ext uri="{BB962C8B-B14F-4D97-AF65-F5344CB8AC3E}">
        <p14:creationId xmlns:p14="http://schemas.microsoft.com/office/powerpoint/2010/main" val="2820348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0960" cy="917848"/>
          </a:xfrm>
        </p:spPr>
        <p:txBody>
          <a:bodyPr/>
          <a:lstStyle/>
          <a:p>
            <a:r>
              <a:rPr lang="es-UY" sz="3200" dirty="0" smtClean="0">
                <a:solidFill>
                  <a:srgbClr val="FF0000"/>
                </a:solidFill>
                <a:latin typeface="TT160t00"/>
              </a:rPr>
              <a:t>MEDIA/ </a:t>
            </a:r>
            <a:r>
              <a:rPr lang="es-UY" sz="3200" dirty="0" err="1" smtClean="0">
                <a:solidFill>
                  <a:srgbClr val="FF0000"/>
                </a:solidFill>
                <a:latin typeface="TT160t00"/>
              </a:rPr>
              <a:t>COMs</a:t>
            </a:r>
            <a:r>
              <a:rPr lang="es-UY" sz="3200" dirty="0" smtClean="0">
                <a:solidFill>
                  <a:srgbClr val="FF0000"/>
                </a:solidFill>
                <a:latin typeface="TT160t00"/>
              </a:rPr>
              <a:t> como mecanismo de apoyo</a:t>
            </a:r>
            <a:endParaRPr lang="es-PE" sz="3200" b="1" dirty="0" smtClean="0">
              <a:latin typeface="Calibri" pitchFamily="34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85800" y="2276872"/>
            <a:ext cx="7772400" cy="3819128"/>
          </a:xfrm>
        </p:spPr>
        <p:txBody>
          <a:bodyPr/>
          <a:lstStyle/>
          <a:p>
            <a:pPr marL="457200" lvl="1" indent="0">
              <a:buNone/>
            </a:pPr>
            <a:r>
              <a:rPr lang="es-ES" sz="2000" b="1" dirty="0" smtClean="0"/>
              <a:t>Pueden ser aliados estratégicos:</a:t>
            </a:r>
          </a:p>
          <a:p>
            <a:pPr marL="457200" lvl="1" indent="0">
              <a:buNone/>
            </a:pPr>
            <a:endParaRPr lang="es-ES" sz="2000" b="1" dirty="0"/>
          </a:p>
          <a:p>
            <a:pPr lvl="1"/>
            <a:r>
              <a:rPr lang="es-ES" sz="2000" dirty="0" smtClean="0"/>
              <a:t>Aumentan cubertura</a:t>
            </a:r>
          </a:p>
          <a:p>
            <a:pPr lvl="1"/>
            <a:r>
              <a:rPr lang="es-ES" sz="2000" dirty="0" smtClean="0"/>
              <a:t>Cambio en lenguaje</a:t>
            </a:r>
          </a:p>
          <a:p>
            <a:pPr lvl="1"/>
            <a:r>
              <a:rPr lang="es-ES" sz="2000" dirty="0" smtClean="0"/>
              <a:t>Hacen seguimiento por su parte</a:t>
            </a:r>
          </a:p>
          <a:p>
            <a:pPr lvl="1"/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1988758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38418" y="493215"/>
            <a:ext cx="7772400" cy="1143000"/>
          </a:xfrm>
        </p:spPr>
        <p:txBody>
          <a:bodyPr/>
          <a:lstStyle/>
          <a:p>
            <a:r>
              <a:rPr lang="es-MX" altLang="es-UY" dirty="0"/>
              <a:t> </a:t>
            </a:r>
            <a:r>
              <a:rPr lang="es-MX" altLang="es-UY" b="1" dirty="0" smtClean="0">
                <a:solidFill>
                  <a:srgbClr val="FF0000"/>
                </a:solidFill>
              </a:rPr>
              <a:t>Generando cambios</a:t>
            </a:r>
            <a:endParaRPr lang="es-UY" b="1" dirty="0">
              <a:solidFill>
                <a:srgbClr val="FF000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 bwMode="auto">
          <a:xfrm>
            <a:off x="3491880" y="3573016"/>
            <a:ext cx="2304256" cy="144016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dirty="0" smtClean="0">
                <a:latin typeface="Times New Roman" pitchFamily="-64" charset="0"/>
              </a:rPr>
              <a:t>Cumplimiento de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dirty="0" smtClean="0">
                <a:latin typeface="Times New Roman" pitchFamily="-64" charset="0"/>
              </a:rPr>
              <a:t>los derechos de </a:t>
            </a:r>
            <a:endParaRPr lang="es-BO" dirty="0">
              <a:latin typeface="Times New Roman" pitchFamily="-6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dirty="0">
                <a:latin typeface="Times New Roman" pitchFamily="-64" charset="0"/>
              </a:rPr>
              <a:t>l</a:t>
            </a:r>
            <a:r>
              <a:rPr lang="es-ES" dirty="0" smtClean="0">
                <a:latin typeface="Times New Roman" pitchFamily="-64" charset="0"/>
              </a:rPr>
              <a:t>os NNA</a:t>
            </a:r>
          </a:p>
        </p:txBody>
      </p:sp>
      <p:sp>
        <p:nvSpPr>
          <p:cNvPr id="8" name="Rectángulo redondeado 7"/>
          <p:cNvSpPr/>
          <p:nvPr/>
        </p:nvSpPr>
        <p:spPr bwMode="auto">
          <a:xfrm>
            <a:off x="6679818" y="3641576"/>
            <a:ext cx="2232248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dirty="0" smtClean="0">
                <a:latin typeface="Times New Roman" pitchFamily="-64" charset="0"/>
              </a:rPr>
              <a:t>Movilización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dirty="0" smtClean="0">
                <a:latin typeface="Times New Roman" pitchFamily="-64" charset="0"/>
              </a:rPr>
              <a:t>comunitaria</a:t>
            </a:r>
            <a:endParaRPr kumimoji="0" lang="es-B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64" charset="0"/>
            </a:endParaRPr>
          </a:p>
        </p:txBody>
      </p:sp>
      <p:sp>
        <p:nvSpPr>
          <p:cNvPr id="9" name="Rectángulo redondeado 8"/>
          <p:cNvSpPr/>
          <p:nvPr/>
        </p:nvSpPr>
        <p:spPr bwMode="auto">
          <a:xfrm>
            <a:off x="395536" y="3645024"/>
            <a:ext cx="2448272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dirty="0" smtClean="0">
                <a:latin typeface="Times New Roman" pitchFamily="-64" charset="0"/>
              </a:rPr>
              <a:t>Incidencia en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dirty="0" smtClean="0">
                <a:latin typeface="Times New Roman" pitchFamily="-64" charset="0"/>
              </a:rPr>
              <a:t>políticas publicas</a:t>
            </a:r>
            <a:endParaRPr kumimoji="0" lang="es-B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64" charset="0"/>
            </a:endParaRPr>
          </a:p>
        </p:txBody>
      </p:sp>
      <p:sp>
        <p:nvSpPr>
          <p:cNvPr id="10" name="Rectángulo redondeado 9"/>
          <p:cNvSpPr/>
          <p:nvPr/>
        </p:nvSpPr>
        <p:spPr bwMode="auto">
          <a:xfrm>
            <a:off x="3229186" y="2229644"/>
            <a:ext cx="2545618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dirty="0" smtClean="0">
                <a:latin typeface="Times New Roman" pitchFamily="-64" charset="0"/>
              </a:rPr>
              <a:t>NNA como agentes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dirty="0" smtClean="0">
                <a:latin typeface="Times New Roman" pitchFamily="-64" charset="0"/>
              </a:rPr>
              <a:t> de cambio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64" charset="0"/>
            </a:endParaRPr>
          </a:p>
        </p:txBody>
      </p:sp>
      <p:cxnSp>
        <p:nvCxnSpPr>
          <p:cNvPr id="13" name="Conector recto de flecha 12"/>
          <p:cNvCxnSpPr/>
          <p:nvPr/>
        </p:nvCxnSpPr>
        <p:spPr bwMode="auto">
          <a:xfrm>
            <a:off x="2987824" y="4293096"/>
            <a:ext cx="4827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Conector recto de flecha 14"/>
          <p:cNvCxnSpPr/>
          <p:nvPr/>
        </p:nvCxnSpPr>
        <p:spPr bwMode="auto">
          <a:xfrm flipH="1">
            <a:off x="5868144" y="4242420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Conector recto de flecha 18"/>
          <p:cNvCxnSpPr/>
          <p:nvPr/>
        </p:nvCxnSpPr>
        <p:spPr bwMode="auto">
          <a:xfrm>
            <a:off x="4675820" y="3237756"/>
            <a:ext cx="4192" cy="3352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Arco de bloque 27"/>
          <p:cNvSpPr/>
          <p:nvPr/>
        </p:nvSpPr>
        <p:spPr bwMode="auto">
          <a:xfrm rot="18922338">
            <a:off x="1532881" y="2644172"/>
            <a:ext cx="1572169" cy="769294"/>
          </a:xfrm>
          <a:prstGeom prst="blockArc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6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dirty="0">
              <a:latin typeface="Times New Roman" pitchFamily="-6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64" charset="0"/>
              </a:rPr>
              <a:t>      Media/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64" charset="0"/>
              </a:rPr>
              <a:t>COMs</a:t>
            </a:r>
            <a:endParaRPr kumimoji="0" lang="es-B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64" charset="0"/>
            </a:endParaRPr>
          </a:p>
        </p:txBody>
      </p:sp>
      <p:sp>
        <p:nvSpPr>
          <p:cNvPr id="32" name="Rectángulo redondeado 31"/>
          <p:cNvSpPr/>
          <p:nvPr/>
        </p:nvSpPr>
        <p:spPr bwMode="auto">
          <a:xfrm rot="10800000" flipV="1">
            <a:off x="1619673" y="1797597"/>
            <a:ext cx="5616624" cy="289494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64" charset="0"/>
              </a:rPr>
              <a:t>Evidencia</a:t>
            </a:r>
            <a:r>
              <a:rPr kumimoji="0" lang="es-E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64" charset="0"/>
              </a:rPr>
              <a:t> de base: análisis situacional</a:t>
            </a:r>
            <a:endParaRPr kumimoji="0" lang="es-B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64" charset="0"/>
            </a:endParaRPr>
          </a:p>
        </p:txBody>
      </p:sp>
      <p:sp>
        <p:nvSpPr>
          <p:cNvPr id="38" name="Arco de bloque 37"/>
          <p:cNvSpPr/>
          <p:nvPr/>
        </p:nvSpPr>
        <p:spPr bwMode="auto">
          <a:xfrm rot="2279201">
            <a:off x="5942522" y="2611704"/>
            <a:ext cx="1572169" cy="769294"/>
          </a:xfrm>
          <a:prstGeom prst="blockArc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6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dirty="0">
              <a:latin typeface="Times New Roman" pitchFamily="-6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64" charset="0"/>
              </a:rPr>
              <a:t>      Media/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64" charset="0"/>
              </a:rPr>
              <a:t>COMs</a:t>
            </a:r>
            <a:endParaRPr kumimoji="0" lang="es-B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0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764704"/>
            <a:ext cx="7272808" cy="1008112"/>
          </a:xfrm>
        </p:spPr>
        <p:txBody>
          <a:bodyPr/>
          <a:lstStyle/>
          <a:p>
            <a:r>
              <a:rPr lang="es-MX" altLang="es-UY" sz="3200" dirty="0" smtClean="0">
                <a:solidFill>
                  <a:srgbClr val="FF0000"/>
                </a:solidFill>
              </a:rPr>
              <a:t>Los </a:t>
            </a:r>
            <a:r>
              <a:rPr lang="es-MX" altLang="es-UY" sz="3200" dirty="0">
                <a:solidFill>
                  <a:srgbClr val="FF0000"/>
                </a:solidFill>
              </a:rPr>
              <a:t>tres pilares de la programación </a:t>
            </a:r>
            <a:r>
              <a:rPr lang="es-MX" altLang="es-UY" sz="3200" dirty="0" smtClean="0">
                <a:solidFill>
                  <a:srgbClr val="FF0000"/>
                </a:solidFill>
              </a:rPr>
              <a:t>con enfoque en derechos </a:t>
            </a:r>
            <a:endParaRPr lang="es-UY" sz="3200" dirty="0">
              <a:solidFill>
                <a:srgbClr val="FF0000"/>
              </a:solidFill>
            </a:endParaRPr>
          </a:p>
        </p:txBody>
      </p:sp>
      <p:pic>
        <p:nvPicPr>
          <p:cNvPr id="6" name="Picture 4" descr="IM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49694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4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72400" cy="1152128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T160t00"/>
              </a:rPr>
              <a:t>Definición</a:t>
            </a:r>
            <a:r>
              <a:rPr lang="en-US" dirty="0">
                <a:solidFill>
                  <a:srgbClr val="FF0000"/>
                </a:solidFill>
                <a:latin typeface="TT160t0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T160t00"/>
              </a:rPr>
              <a:t>según</a:t>
            </a:r>
            <a:r>
              <a:rPr lang="en-US" dirty="0" smtClean="0">
                <a:solidFill>
                  <a:srgbClr val="FF0000"/>
                </a:solidFill>
                <a:latin typeface="TT160t00"/>
              </a:rPr>
              <a:t> </a:t>
            </a:r>
            <a:br>
              <a:rPr lang="en-US" dirty="0" smtClean="0">
                <a:solidFill>
                  <a:srgbClr val="FF0000"/>
                </a:solidFill>
                <a:latin typeface="TT160t00"/>
              </a:rPr>
            </a:br>
            <a:r>
              <a:rPr lang="en-US" dirty="0" smtClean="0">
                <a:solidFill>
                  <a:srgbClr val="FF0000"/>
                </a:solidFill>
                <a:latin typeface="TT160t00"/>
              </a:rPr>
              <a:t>Save </a:t>
            </a:r>
            <a:r>
              <a:rPr lang="en-US" dirty="0">
                <a:solidFill>
                  <a:srgbClr val="FF0000"/>
                </a:solidFill>
                <a:latin typeface="TT160t00"/>
              </a:rPr>
              <a:t>the Children</a:t>
            </a:r>
            <a:endParaRPr lang="es-PE" dirty="0" smtClean="0">
              <a:latin typeface="Calibri" pitchFamily="34" charset="0"/>
            </a:endParaRPr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7844408" cy="5400600"/>
          </a:xfrm>
        </p:spPr>
        <p:txBody>
          <a:bodyPr/>
          <a:lstStyle/>
          <a:p>
            <a:pPr>
              <a:buNone/>
            </a:pPr>
            <a:r>
              <a:rPr lang="es-ES_tradnl" sz="2800" b="1" dirty="0" smtClean="0"/>
              <a:t>   </a:t>
            </a:r>
          </a:p>
          <a:p>
            <a:pPr>
              <a:buNone/>
            </a:pPr>
            <a:endParaRPr lang="es-ES_tradnl" sz="2800" b="1" dirty="0"/>
          </a:p>
          <a:p>
            <a:pPr algn="just">
              <a:buNone/>
            </a:pPr>
            <a:r>
              <a:rPr lang="es-ES_tradnl" sz="2800" b="1" dirty="0" smtClean="0"/>
              <a:t>   Es </a:t>
            </a:r>
            <a:r>
              <a:rPr lang="es-ES_tradnl" sz="2800" b="1" dirty="0" smtClean="0"/>
              <a:t>un </a:t>
            </a:r>
            <a:r>
              <a:rPr lang="es-ES_tradnl" sz="2800" b="1" dirty="0"/>
              <a:t>conjunto de actividades </a:t>
            </a:r>
            <a:r>
              <a:rPr lang="es-ES_tradnl" sz="2800" b="1" dirty="0" smtClean="0"/>
              <a:t>organizadas para </a:t>
            </a:r>
            <a:r>
              <a:rPr lang="es-ES_tradnl" sz="2800" b="1" dirty="0"/>
              <a:t>influir en el </a:t>
            </a:r>
            <a:r>
              <a:rPr lang="es-ES_tradnl" sz="2800" b="1" dirty="0" smtClean="0"/>
              <a:t>gobierno y </a:t>
            </a:r>
            <a:r>
              <a:rPr lang="es-ES_tradnl" sz="2800" b="1" dirty="0"/>
              <a:t>otras políticas y prácticas institucionales y así lograr cambios </a:t>
            </a:r>
            <a:r>
              <a:rPr lang="es-ES_tradnl" sz="2800" b="1" dirty="0" smtClean="0"/>
              <a:t>permanentes y sostenibles en la vida y derechos de </a:t>
            </a:r>
            <a:r>
              <a:rPr lang="es-ES_tradnl" sz="2800" b="1" dirty="0"/>
              <a:t>las niñas, niños y adolescentes </a:t>
            </a:r>
            <a:r>
              <a:rPr lang="es-ES_tradnl" sz="2800" b="1" dirty="0" smtClean="0"/>
              <a:t>sobre </a:t>
            </a:r>
            <a:r>
              <a:rPr lang="es-ES_tradnl" sz="2800" b="1" dirty="0"/>
              <a:t>la base de la experiencia y el conocimiento del trabajo directo con los </a:t>
            </a:r>
            <a:r>
              <a:rPr lang="es-ES_tradnl" sz="2800" b="1" dirty="0" smtClean="0"/>
              <a:t>niños/as, </a:t>
            </a:r>
            <a:r>
              <a:rPr lang="es-ES_tradnl" sz="2800" b="1" dirty="0"/>
              <a:t>sus familias y sus comunidades.</a:t>
            </a:r>
            <a:r>
              <a:rPr lang="es-ES_tradnl" sz="2800" dirty="0"/>
              <a:t> </a:t>
            </a:r>
            <a:endParaRPr lang="es-PE" sz="2800" dirty="0" smtClean="0"/>
          </a:p>
        </p:txBody>
      </p:sp>
    </p:spTree>
    <p:extLst>
      <p:ext uri="{BB962C8B-B14F-4D97-AF65-F5344CB8AC3E}">
        <p14:creationId xmlns:p14="http://schemas.microsoft.com/office/powerpoint/2010/main" val="13993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Marcador de contenido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259387"/>
          </a:xfrm>
        </p:spPr>
        <p:txBody>
          <a:bodyPr/>
          <a:lstStyle/>
          <a:p>
            <a:endParaRPr lang="es-UY" sz="4400" dirty="0" smtClean="0">
              <a:solidFill>
                <a:srgbClr val="FF0000"/>
              </a:solidFill>
              <a:latin typeface="TT1F0t00"/>
            </a:endParaRPr>
          </a:p>
          <a:p>
            <a:pPr marL="0" indent="0" algn="ctr">
              <a:buNone/>
            </a:pPr>
            <a:r>
              <a:rPr lang="es-UY" sz="4400" dirty="0" smtClean="0">
                <a:solidFill>
                  <a:srgbClr val="FF0000"/>
                </a:solidFill>
                <a:latin typeface="TT1F0t00"/>
              </a:rPr>
              <a:t>La </a:t>
            </a:r>
            <a:r>
              <a:rPr lang="es-UY" sz="4400" dirty="0">
                <a:solidFill>
                  <a:srgbClr val="FF0000"/>
                </a:solidFill>
                <a:latin typeface="TT1F0t00"/>
              </a:rPr>
              <a:t>Importancia de </a:t>
            </a:r>
            <a:r>
              <a:rPr lang="es-UY" sz="4400" dirty="0" smtClean="0">
                <a:solidFill>
                  <a:srgbClr val="FF0000"/>
                </a:solidFill>
                <a:latin typeface="TT1F0t00"/>
              </a:rPr>
              <a:t>planificar las acciones de Incidencia </a:t>
            </a:r>
            <a:r>
              <a:rPr lang="es-UY" sz="4400" dirty="0">
                <a:solidFill>
                  <a:srgbClr val="FF0000"/>
                </a:solidFill>
                <a:latin typeface="TT1F0t00"/>
              </a:rPr>
              <a:t>Política</a:t>
            </a:r>
          </a:p>
          <a:p>
            <a:pPr marL="0" indent="0" algn="ctr">
              <a:buNone/>
            </a:pPr>
            <a:endParaRPr lang="es-UY" sz="28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4035425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15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ubrik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351837" cy="576263"/>
          </a:xfrm>
        </p:spPr>
        <p:txBody>
          <a:bodyPr/>
          <a:lstStyle/>
          <a:p>
            <a:r>
              <a:rPr lang="en-GB" altLang="es-PA" sz="2800" smtClean="0"/>
              <a:t>Ciclo de incidencia politica</a:t>
            </a:r>
            <a:endParaRPr lang="sv-SE" altLang="es-PA" sz="2800" smtClean="0"/>
          </a:p>
        </p:txBody>
      </p:sp>
      <p:sp>
        <p:nvSpPr>
          <p:cNvPr id="5123" name="Platshållare för innehåll 2"/>
          <p:cNvSpPr>
            <a:spLocks noGrp="1"/>
          </p:cNvSpPr>
          <p:nvPr>
            <p:ph idx="1"/>
          </p:nvPr>
        </p:nvSpPr>
        <p:spPr>
          <a:xfrm>
            <a:off x="468313" y="1052513"/>
            <a:ext cx="4535487" cy="4525962"/>
          </a:xfrm>
        </p:spPr>
        <p:txBody>
          <a:bodyPr/>
          <a:lstStyle/>
          <a:p>
            <a:endParaRPr lang="es-AR" altLang="es-PA" sz="1800" smtClean="0"/>
          </a:p>
          <a:p>
            <a:endParaRPr lang="es-AR" altLang="es-PA" sz="1800" smtClean="0"/>
          </a:p>
          <a:p>
            <a:endParaRPr lang="sv-SE" altLang="es-PA" sz="1800" smtClean="0">
              <a:latin typeface="Calibri" panose="020F0502020204030204" pitchFamily="34" charset="0"/>
            </a:endParaRPr>
          </a:p>
          <a:p>
            <a:endParaRPr lang="sv-SE" altLang="es-PA" smtClean="0"/>
          </a:p>
        </p:txBody>
      </p:sp>
      <p:sp>
        <p:nvSpPr>
          <p:cNvPr id="512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D1C24"/>
              </a:buClr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D1C24"/>
              </a:buClr>
              <a:buFont typeface="Gill Sans MT" panose="020B0502020104020203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D1C24"/>
              </a:buClr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D1C24"/>
              </a:buClr>
              <a:buFont typeface="Gill Sans MT" panose="020B0502020104020203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D1C24"/>
              </a:buClr>
              <a:buFont typeface="Gill Sans MT" panose="020B0502020104020203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Gill Sans MT" panose="020B0502020104020203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Gill Sans MT" panose="020B0502020104020203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Gill Sans MT" panose="020B0502020104020203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Gill Sans MT" panose="020B0502020104020203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8004E4-32BE-4342-96B9-7AFB92C41E72}" type="slidenum">
              <a:rPr lang="en-GB" altLang="es-PA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GB" altLang="es-PA" sz="1400">
              <a:latin typeface="Arial" panose="020B0604020202020204" pitchFamily="34" charset="0"/>
            </a:endParaRPr>
          </a:p>
        </p:txBody>
      </p:sp>
      <p:pic>
        <p:nvPicPr>
          <p:cNvPr id="512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513"/>
            <a:ext cx="6552728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38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38418" y="493215"/>
            <a:ext cx="7772400" cy="1143000"/>
          </a:xfrm>
        </p:spPr>
        <p:txBody>
          <a:bodyPr/>
          <a:lstStyle/>
          <a:p>
            <a:r>
              <a:rPr lang="es-MX" altLang="es-UY" b="1" dirty="0">
                <a:solidFill>
                  <a:srgbClr val="FF0000"/>
                </a:solidFill>
              </a:rPr>
              <a:t> </a:t>
            </a:r>
            <a:r>
              <a:rPr lang="es-MX" altLang="es-UY" b="1" dirty="0" smtClean="0">
                <a:solidFill>
                  <a:srgbClr val="FF0000"/>
                </a:solidFill>
              </a:rPr>
              <a:t>¿</a:t>
            </a:r>
            <a:r>
              <a:rPr lang="es-MX" altLang="es-UY" b="1" dirty="0" smtClean="0">
                <a:solidFill>
                  <a:srgbClr val="FF0000"/>
                </a:solidFill>
              </a:rPr>
              <a:t>Posibles acciones?</a:t>
            </a:r>
            <a:endParaRPr lang="es-UY" b="1" dirty="0">
              <a:solidFill>
                <a:srgbClr val="FF000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 bwMode="auto">
          <a:xfrm>
            <a:off x="3491880" y="3573016"/>
            <a:ext cx="2304256" cy="144016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dirty="0" smtClean="0">
                <a:latin typeface="Times New Roman" pitchFamily="-64" charset="0"/>
              </a:rPr>
              <a:t>Cumplimiento de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dirty="0" smtClean="0">
                <a:latin typeface="Times New Roman" pitchFamily="-64" charset="0"/>
              </a:rPr>
              <a:t>los derechos de </a:t>
            </a:r>
            <a:endParaRPr lang="es-BO" dirty="0">
              <a:latin typeface="Times New Roman" pitchFamily="-6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dirty="0">
                <a:latin typeface="Times New Roman" pitchFamily="-64" charset="0"/>
              </a:rPr>
              <a:t>l</a:t>
            </a:r>
            <a:r>
              <a:rPr lang="es-ES" dirty="0" smtClean="0">
                <a:latin typeface="Times New Roman" pitchFamily="-64" charset="0"/>
              </a:rPr>
              <a:t>os NNA</a:t>
            </a:r>
          </a:p>
        </p:txBody>
      </p:sp>
      <p:sp>
        <p:nvSpPr>
          <p:cNvPr id="8" name="Rectángulo redondeado 7"/>
          <p:cNvSpPr/>
          <p:nvPr/>
        </p:nvSpPr>
        <p:spPr bwMode="auto">
          <a:xfrm>
            <a:off x="6679818" y="3641576"/>
            <a:ext cx="2232248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dirty="0" smtClean="0">
                <a:latin typeface="Times New Roman" pitchFamily="-64" charset="0"/>
              </a:rPr>
              <a:t>Movilización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dirty="0" smtClean="0">
                <a:latin typeface="Times New Roman" pitchFamily="-64" charset="0"/>
              </a:rPr>
              <a:t>comunitaria</a:t>
            </a:r>
            <a:endParaRPr kumimoji="0" lang="es-B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64" charset="0"/>
            </a:endParaRPr>
          </a:p>
        </p:txBody>
      </p:sp>
      <p:sp>
        <p:nvSpPr>
          <p:cNvPr id="9" name="Rectángulo redondeado 8"/>
          <p:cNvSpPr/>
          <p:nvPr/>
        </p:nvSpPr>
        <p:spPr bwMode="auto">
          <a:xfrm>
            <a:off x="395536" y="3645024"/>
            <a:ext cx="2448272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dirty="0" smtClean="0">
                <a:latin typeface="Times New Roman" pitchFamily="-64" charset="0"/>
              </a:rPr>
              <a:t>Incidencia en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dirty="0" smtClean="0">
                <a:latin typeface="Times New Roman" pitchFamily="-64" charset="0"/>
              </a:rPr>
              <a:t>políticas publicas</a:t>
            </a:r>
            <a:endParaRPr kumimoji="0" lang="es-B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64" charset="0"/>
            </a:endParaRPr>
          </a:p>
        </p:txBody>
      </p:sp>
      <p:sp>
        <p:nvSpPr>
          <p:cNvPr id="10" name="Rectángulo redondeado 9"/>
          <p:cNvSpPr/>
          <p:nvPr/>
        </p:nvSpPr>
        <p:spPr bwMode="auto">
          <a:xfrm>
            <a:off x="3229186" y="2229644"/>
            <a:ext cx="2545618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dirty="0" smtClean="0">
                <a:latin typeface="Times New Roman" pitchFamily="-64" charset="0"/>
              </a:rPr>
              <a:t>NNA como agentes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dirty="0" smtClean="0">
                <a:latin typeface="Times New Roman" pitchFamily="-64" charset="0"/>
              </a:rPr>
              <a:t> de cambio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64" charset="0"/>
            </a:endParaRPr>
          </a:p>
        </p:txBody>
      </p:sp>
      <p:cxnSp>
        <p:nvCxnSpPr>
          <p:cNvPr id="13" name="Conector recto de flecha 12"/>
          <p:cNvCxnSpPr/>
          <p:nvPr/>
        </p:nvCxnSpPr>
        <p:spPr bwMode="auto">
          <a:xfrm>
            <a:off x="2987824" y="4293096"/>
            <a:ext cx="4827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Conector recto de flecha 14"/>
          <p:cNvCxnSpPr/>
          <p:nvPr/>
        </p:nvCxnSpPr>
        <p:spPr bwMode="auto">
          <a:xfrm flipH="1">
            <a:off x="5868144" y="4242420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Conector recto de flecha 18"/>
          <p:cNvCxnSpPr/>
          <p:nvPr/>
        </p:nvCxnSpPr>
        <p:spPr bwMode="auto">
          <a:xfrm>
            <a:off x="4675820" y="3237756"/>
            <a:ext cx="4192" cy="3352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Arco de bloque 27"/>
          <p:cNvSpPr/>
          <p:nvPr/>
        </p:nvSpPr>
        <p:spPr bwMode="auto">
          <a:xfrm rot="18922338">
            <a:off x="1532881" y="2644172"/>
            <a:ext cx="1572169" cy="769294"/>
          </a:xfrm>
          <a:prstGeom prst="blockArc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6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dirty="0">
              <a:latin typeface="Times New Roman" pitchFamily="-6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64" charset="0"/>
              </a:rPr>
              <a:t>      Media/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64" charset="0"/>
              </a:rPr>
              <a:t>COMs</a:t>
            </a:r>
            <a:endParaRPr kumimoji="0" lang="es-B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64" charset="0"/>
            </a:endParaRPr>
          </a:p>
        </p:txBody>
      </p:sp>
      <p:sp>
        <p:nvSpPr>
          <p:cNvPr id="32" name="Rectángulo redondeado 31"/>
          <p:cNvSpPr/>
          <p:nvPr/>
        </p:nvSpPr>
        <p:spPr bwMode="auto">
          <a:xfrm rot="10800000" flipV="1">
            <a:off x="1619673" y="1797597"/>
            <a:ext cx="5616624" cy="289494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64" charset="0"/>
              </a:rPr>
              <a:t>Evidencia</a:t>
            </a:r>
            <a:r>
              <a:rPr kumimoji="0" lang="es-E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64" charset="0"/>
              </a:rPr>
              <a:t> de base: análisis situacional</a:t>
            </a:r>
            <a:endParaRPr kumimoji="0" lang="es-B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64" charset="0"/>
            </a:endParaRPr>
          </a:p>
        </p:txBody>
      </p:sp>
      <p:sp>
        <p:nvSpPr>
          <p:cNvPr id="38" name="Arco de bloque 37"/>
          <p:cNvSpPr/>
          <p:nvPr/>
        </p:nvSpPr>
        <p:spPr bwMode="auto">
          <a:xfrm rot="2279201">
            <a:off x="5942522" y="2611704"/>
            <a:ext cx="1572169" cy="769294"/>
          </a:xfrm>
          <a:prstGeom prst="blockArc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6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dirty="0">
              <a:latin typeface="Times New Roman" pitchFamily="-6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64" charset="0"/>
              </a:rPr>
              <a:t>      Media/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64" charset="0"/>
              </a:rPr>
              <a:t>COMs</a:t>
            </a:r>
            <a:endParaRPr kumimoji="0" lang="es-B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81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0546" y="82930"/>
            <a:ext cx="3879272" cy="765413"/>
          </a:xfrm>
        </p:spPr>
        <p:txBody>
          <a:bodyPr>
            <a:noAutofit/>
          </a:bodyPr>
          <a:lstStyle/>
          <a:p>
            <a:r>
              <a:rPr lang="en-GB" sz="3600" dirty="0"/>
              <a:t>PLAN </a:t>
            </a:r>
            <a:r>
              <a:rPr lang="en-GB" sz="3600" dirty="0" smtClean="0"/>
              <a:t>ESTRATEGICO </a:t>
            </a:r>
            <a:r>
              <a:rPr lang="en-GB" sz="4000" dirty="0"/>
              <a:t>2019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8" b="10108"/>
          <a:stretch>
            <a:fillRect/>
          </a:stretch>
        </p:blipFill>
        <p:spPr>
          <a:xfrm>
            <a:off x="874795" y="1297990"/>
            <a:ext cx="7978904" cy="5009148"/>
          </a:xfrm>
        </p:spPr>
      </p:pic>
    </p:spTree>
    <p:extLst>
      <p:ext uri="{BB962C8B-B14F-4D97-AF65-F5344CB8AC3E}">
        <p14:creationId xmlns:p14="http://schemas.microsoft.com/office/powerpoint/2010/main" val="65495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1217" y="359723"/>
            <a:ext cx="8440615" cy="800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15" dirty="0"/>
          </a:p>
          <a:p>
            <a:r>
              <a:rPr lang="en-US" sz="2215" dirty="0" err="1"/>
              <a:t>Prioridades</a:t>
            </a:r>
            <a:r>
              <a:rPr lang="en-US" sz="2215" dirty="0"/>
              <a:t> de LAC para 2019-21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698518" y="1106495"/>
            <a:ext cx="7793563" cy="5024586"/>
            <a:chOff x="756728" y="912953"/>
            <a:chExt cx="8443027" cy="54433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7071" y="912953"/>
              <a:ext cx="7308304" cy="159453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795"/>
            <a:stretch/>
          </p:blipFill>
          <p:spPr>
            <a:xfrm>
              <a:off x="3507990" y="3078753"/>
              <a:ext cx="616181" cy="22974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395" y="5251297"/>
              <a:ext cx="7884980" cy="110495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28" y="3164220"/>
              <a:ext cx="504516" cy="3188350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1457071" y="2558441"/>
              <a:ext cx="7308304" cy="52018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tIns="83077" bIns="83077" rtlCol="0" anchor="t">
              <a:spAutoFit/>
            </a:bodyPr>
            <a:lstStyle/>
            <a:p>
              <a:pPr algn="ctr">
                <a:buClr>
                  <a:srgbClr val="EE1B2E"/>
                </a:buClr>
              </a:pPr>
              <a:r>
                <a:rPr lang="es-PA" sz="1015" b="1" dirty="0">
                  <a:solidFill>
                    <a:srgbClr val="FF0000"/>
                  </a:solidFill>
                  <a:latin typeface="Gill Sans MT" panose="020B0502020104020203" pitchFamily="34" charset="0"/>
                  <a:cs typeface="Arial" pitchFamily="34" charset="0"/>
                </a:rPr>
                <a:t>2019-2021: Enfoque más claro en el impacto para los NNA más desfavorecidos y excluidos en contextos tanto de desarrollo como de humanitario.</a:t>
              </a: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1457071" y="3125097"/>
              <a:ext cx="2118516" cy="2366523"/>
            </a:xfrm>
            <a:prstGeom prst="rect">
              <a:avLst/>
            </a:prstGeom>
            <a:noFill/>
          </p:spPr>
          <p:txBody>
            <a:bodyPr wrap="square" tIns="83077" bIns="83077" rtlCol="0" anchor="t">
              <a:spAutoFit/>
            </a:bodyPr>
            <a:lstStyle/>
            <a:p>
              <a:pPr algn="ctr">
                <a:buClr>
                  <a:srgbClr val="EE1B2E"/>
                </a:buClr>
              </a:pPr>
              <a:r>
                <a:rPr lang="es-ES" sz="1015" b="1" dirty="0">
                  <a:solidFill>
                    <a:srgbClr val="009FB4"/>
                  </a:solidFill>
                  <a:latin typeface="Gill Sans MT" panose="020B0502020104020203" pitchFamily="34" charset="0"/>
                  <a:cs typeface="Arial" pitchFamily="34" charset="0"/>
                </a:rPr>
                <a:t>Impulsar programas e incidencia de alta calidad</a:t>
              </a:r>
            </a:p>
            <a:p>
              <a:pPr algn="ctr">
                <a:buClr>
                  <a:srgbClr val="EE1B2E"/>
                </a:buClr>
              </a:pPr>
              <a:endParaRPr lang="es-ES" sz="923" b="1" dirty="0">
                <a:solidFill>
                  <a:srgbClr val="009FB4"/>
                </a:solidFill>
                <a:latin typeface="Gill Sans MT" panose="020B0502020104020203" pitchFamily="34" charset="0"/>
                <a:cs typeface="Arial" pitchFamily="34" charset="0"/>
              </a:endParaRPr>
            </a:p>
            <a:p>
              <a:pPr algn="ctr">
                <a:buClr>
                  <a:srgbClr val="EE1B2E"/>
                </a:buClr>
              </a:pPr>
              <a:r>
                <a:rPr lang="es-ES" sz="923" dirty="0">
                  <a:latin typeface="Gill Sans MT" panose="020B0502020104020203" pitchFamily="34" charset="0"/>
                  <a:cs typeface="Arial" pitchFamily="34" charset="0"/>
                </a:rPr>
                <a:t>Desarrollar y documentar programas de alta calidad y transformadores de género integrados con incidencia, y diseminarlos ampliamente.</a:t>
              </a:r>
            </a:p>
            <a:p>
              <a:pPr algn="ctr">
                <a:buClr>
                  <a:srgbClr val="EE1B2E"/>
                </a:buClr>
              </a:pPr>
              <a:endParaRPr lang="es-ES" sz="923" dirty="0">
                <a:latin typeface="Gill Sans MT" panose="020B0502020104020203" pitchFamily="34" charset="0"/>
                <a:cs typeface="Arial" pitchFamily="34" charset="0"/>
              </a:endParaRPr>
            </a:p>
            <a:p>
              <a:pPr algn="ctr">
                <a:buClr>
                  <a:srgbClr val="EE1B2E"/>
                </a:buClr>
              </a:pPr>
              <a:r>
                <a:rPr lang="es-ES" sz="923" dirty="0">
                  <a:latin typeface="Gill Sans MT" panose="020B0502020104020203" pitchFamily="34" charset="0"/>
                  <a:cs typeface="Arial" pitchFamily="34" charset="0"/>
                </a:rPr>
                <a:t>Fortalecer alianzas para crear capacidades para influir en políticas, poniendo los derechos de la niñez en el centro y con NNA como actores del cambio.</a:t>
              </a:r>
              <a:endParaRPr lang="es-ES" sz="923" b="1" dirty="0">
                <a:solidFill>
                  <a:srgbClr val="009FB4"/>
                </a:solidFill>
                <a:latin typeface="Gill Sans MT" panose="020B0502020104020203" pitchFamily="34" charset="0"/>
                <a:cs typeface="Arial" pitchFamily="34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4060730" y="3144717"/>
              <a:ext cx="2133600" cy="2058799"/>
            </a:xfrm>
            <a:prstGeom prst="rect">
              <a:avLst/>
            </a:prstGeom>
            <a:noFill/>
          </p:spPr>
          <p:txBody>
            <a:bodyPr wrap="square" tIns="83077" bIns="83077" rtlCol="0" anchor="t">
              <a:spAutoFit/>
            </a:bodyPr>
            <a:lstStyle/>
            <a:p>
              <a:pPr algn="ctr">
                <a:buClr>
                  <a:srgbClr val="EE1B2E"/>
                </a:buClr>
              </a:pPr>
              <a:r>
                <a:rPr lang="es-PA" sz="1015" b="1" dirty="0">
                  <a:solidFill>
                    <a:srgbClr val="009FB4"/>
                  </a:solidFill>
                  <a:latin typeface="Gill Sans MT" panose="020B0502020104020203" pitchFamily="34" charset="0"/>
                  <a:cs typeface="Arial" pitchFamily="34" charset="0"/>
                </a:rPr>
                <a:t>Involucrar al público para apoyar nuestra causa</a:t>
              </a:r>
            </a:p>
            <a:p>
              <a:pPr algn="ctr">
                <a:buClr>
                  <a:srgbClr val="EE1B2E"/>
                </a:buClr>
              </a:pPr>
              <a:endParaRPr lang="es-PA" sz="923" dirty="0">
                <a:latin typeface="Gill Sans MT" panose="020B0502020104020203" pitchFamily="34" charset="0"/>
                <a:cs typeface="Arial" pitchFamily="34" charset="0"/>
              </a:endParaRPr>
            </a:p>
            <a:p>
              <a:pPr algn="ctr">
                <a:buClr>
                  <a:srgbClr val="EE1B2E"/>
                </a:buClr>
              </a:pPr>
              <a:r>
                <a:rPr lang="es-ES" sz="923" dirty="0">
                  <a:latin typeface="Gill Sans MT" panose="020B0502020104020203" pitchFamily="34" charset="0"/>
                  <a:cs typeface="Arial" pitchFamily="34" charset="0"/>
                </a:rPr>
                <a:t>Involucrar a los actores internos y públicos clave con enfoque en los NNA afectados por violencia, NNA migrantes y desplazados y los adolescentes más vulnerables.</a:t>
              </a:r>
            </a:p>
            <a:p>
              <a:pPr algn="ctr">
                <a:buClr>
                  <a:srgbClr val="EE1B2E"/>
                </a:buClr>
              </a:pPr>
              <a:endParaRPr lang="es-ES" sz="923" dirty="0">
                <a:latin typeface="Gill Sans MT" panose="020B0502020104020203" pitchFamily="34" charset="0"/>
                <a:cs typeface="Arial" pitchFamily="34" charset="0"/>
              </a:endParaRPr>
            </a:p>
            <a:p>
              <a:pPr algn="ctr">
                <a:buClr>
                  <a:srgbClr val="EE1B2E"/>
                </a:buClr>
              </a:pPr>
              <a:r>
                <a:rPr lang="es-ES" sz="923" dirty="0">
                  <a:latin typeface="Gill Sans MT" panose="020B0502020104020203" pitchFamily="34" charset="0"/>
                  <a:cs typeface="Arial" pitchFamily="34" charset="0"/>
                </a:rPr>
                <a:t>Crear una base de financiamiento más fuerte y diversificada.</a:t>
              </a:r>
            </a:p>
            <a:p>
              <a:pPr algn="ctr">
                <a:buClr>
                  <a:srgbClr val="EE1B2E"/>
                </a:buClr>
              </a:pPr>
              <a:endParaRPr lang="es-PA" sz="923" b="1" dirty="0">
                <a:solidFill>
                  <a:srgbClr val="009FB4"/>
                </a:solidFill>
                <a:latin typeface="Gill Sans MT" panose="020B0502020104020203" pitchFamily="34" charset="0"/>
                <a:cs typeface="Arial" pitchFamily="34" charset="0"/>
              </a:endParaRPr>
            </a:p>
          </p:txBody>
        </p:sp>
        <p:pic>
          <p:nvPicPr>
            <p:cNvPr id="18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795" b="5916"/>
            <a:stretch/>
          </p:blipFill>
          <p:spPr>
            <a:xfrm>
              <a:off x="6253656" y="3089720"/>
              <a:ext cx="616181" cy="2161549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6675318" y="3125097"/>
              <a:ext cx="2085901" cy="2243365"/>
            </a:xfrm>
            <a:prstGeom prst="rect">
              <a:avLst/>
            </a:prstGeom>
            <a:noFill/>
          </p:spPr>
          <p:txBody>
            <a:bodyPr wrap="square" tIns="83077" bIns="83077" rtlCol="0" anchor="t">
              <a:spAutoFit/>
            </a:bodyPr>
            <a:lstStyle/>
            <a:p>
              <a:pPr algn="ctr">
                <a:buClr>
                  <a:srgbClr val="EE1B2E"/>
                </a:buClr>
              </a:pPr>
              <a:r>
                <a:rPr lang="es-PA" sz="1015" b="1" dirty="0">
                  <a:solidFill>
                    <a:srgbClr val="009FB4"/>
                  </a:solidFill>
                  <a:latin typeface="Gill Sans MT" panose="020B0502020104020203" pitchFamily="34" charset="0"/>
                  <a:cs typeface="Arial" pitchFamily="34" charset="0"/>
                </a:rPr>
                <a:t>Cambiar como trabajamos para estar preparados para el futuro</a:t>
              </a:r>
            </a:p>
            <a:p>
              <a:pPr algn="ctr">
                <a:buClr>
                  <a:srgbClr val="EE1B2E"/>
                </a:buClr>
              </a:pPr>
              <a:endParaRPr lang="es-PA" sz="1015" b="1" dirty="0">
                <a:solidFill>
                  <a:srgbClr val="009FB4"/>
                </a:solidFill>
                <a:latin typeface="Gill Sans MT" panose="020B0502020104020203" pitchFamily="34" charset="0"/>
                <a:cs typeface="Arial" pitchFamily="34" charset="0"/>
              </a:endParaRPr>
            </a:p>
            <a:p>
              <a:pPr algn="ctr">
                <a:buClr>
                  <a:srgbClr val="EE1B2E"/>
                </a:buClr>
              </a:pPr>
              <a:r>
                <a:rPr lang="es-ES" sz="923" dirty="0">
                  <a:latin typeface="Gill Sans MT" panose="020B0502020104020203" pitchFamily="34" charset="0"/>
                  <a:cs typeface="Arial" pitchFamily="34" charset="0"/>
                </a:rPr>
                <a:t>Fortalecer las operaciones de las oficinas de país a través de modelos operativos flexibles y costo efectivos, y maneras de trabajar diseñadas para aumentar la efectividad programática y sostenibilidad financiera en contextos de desarrollo y humanitario.</a:t>
              </a: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2674078" y="5431398"/>
              <a:ext cx="5252382" cy="3510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83077" bIns="83077" rtlCol="0" anchor="t">
              <a:spAutoFit/>
            </a:bodyPr>
            <a:lstStyle/>
            <a:p>
              <a:pPr algn="ctr">
                <a:buClr>
                  <a:srgbClr val="EE1B2E"/>
                </a:buClr>
              </a:pPr>
              <a:r>
                <a:rPr lang="es-PA" sz="1015" b="1" dirty="0">
                  <a:solidFill>
                    <a:srgbClr val="009FB4"/>
                  </a:solidFill>
                  <a:latin typeface="Gill Sans MT" panose="020B0502020104020203" pitchFamily="34" charset="0"/>
                  <a:cs typeface="Arial" pitchFamily="34" charset="0"/>
                </a:rPr>
                <a:t>Operar más efectiva y eficientemente</a:t>
              </a:r>
            </a:p>
          </p:txBody>
        </p:sp>
        <p:pic>
          <p:nvPicPr>
            <p:cNvPr id="19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6524"/>
            <a:stretch/>
          </p:blipFill>
          <p:spPr>
            <a:xfrm>
              <a:off x="1453821" y="3089720"/>
              <a:ext cx="71728" cy="2199849"/>
            </a:xfrm>
            <a:prstGeom prst="rect">
              <a:avLst/>
            </a:prstGeom>
          </p:spPr>
        </p:pic>
        <p:pic>
          <p:nvPicPr>
            <p:cNvPr id="20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6524"/>
            <a:stretch/>
          </p:blipFill>
          <p:spPr>
            <a:xfrm>
              <a:off x="8712894" y="3078753"/>
              <a:ext cx="71728" cy="2199849"/>
            </a:xfrm>
            <a:prstGeom prst="rect">
              <a:avLst/>
            </a:prstGeom>
          </p:spPr>
        </p:pic>
        <p:sp>
          <p:nvSpPr>
            <p:cNvPr id="21" name="CuadroTexto 20"/>
            <p:cNvSpPr txBox="1"/>
            <p:nvPr/>
          </p:nvSpPr>
          <p:spPr>
            <a:xfrm>
              <a:off x="8830487" y="2558441"/>
              <a:ext cx="369268" cy="379781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vert="vert270" wrap="square" tIns="83077" bIns="83077" rtlCol="0" anchor="t">
              <a:spAutoFit/>
            </a:bodyPr>
            <a:lstStyle/>
            <a:p>
              <a:pPr algn="ctr">
                <a:buClr>
                  <a:srgbClr val="EE1B2E"/>
                </a:buClr>
              </a:pPr>
              <a:r>
                <a:rPr lang="es-PA" sz="1015" b="1" dirty="0">
                  <a:solidFill>
                    <a:srgbClr val="009FB4"/>
                  </a:solidFill>
                  <a:latin typeface="Gill Sans MT" panose="020B0502020104020203" pitchFamily="34" charset="0"/>
                  <a:cs typeface="Arial" pitchFamily="34" charset="0"/>
                </a:rPr>
                <a:t>Fuertes capacidades humanitarias</a:t>
              </a:r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3991946" y="5533750"/>
            <a:ext cx="1204706" cy="593855"/>
          </a:xfrm>
          <a:prstGeom prst="rect">
            <a:avLst/>
          </a:prstGeom>
          <a:solidFill>
            <a:schemeClr val="accent3"/>
          </a:solidFill>
        </p:spPr>
        <p:txBody>
          <a:bodyPr wrap="square" tIns="83077" bIns="83077" rtlCol="0" anchor="t">
            <a:spAutoFit/>
          </a:bodyPr>
          <a:lstStyle/>
          <a:p>
            <a:pPr algn="ctr">
              <a:buClr>
                <a:srgbClr val="EE1B2E"/>
              </a:buClr>
            </a:pPr>
            <a:r>
              <a:rPr lang="es-ES" sz="923" dirty="0">
                <a:latin typeface="Gill Sans MT" panose="020B0502020104020203" pitchFamily="34" charset="0"/>
              </a:rPr>
              <a:t>Capacidades y controles de gestión financiera.</a:t>
            </a:r>
            <a:endParaRPr lang="es-ES" sz="923" b="1" dirty="0">
              <a:solidFill>
                <a:srgbClr val="000000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468379" y="5533751"/>
            <a:ext cx="1635466" cy="593855"/>
          </a:xfrm>
          <a:prstGeom prst="rect">
            <a:avLst/>
          </a:prstGeom>
          <a:solidFill>
            <a:schemeClr val="accent3"/>
          </a:solidFill>
        </p:spPr>
        <p:txBody>
          <a:bodyPr wrap="square" tIns="83077" bIns="83077" rtlCol="0" anchor="t">
            <a:spAutoFit/>
          </a:bodyPr>
          <a:lstStyle/>
          <a:p>
            <a:pPr algn="ctr">
              <a:buClr>
                <a:srgbClr val="EE1B2E"/>
              </a:buClr>
            </a:pPr>
            <a:r>
              <a:rPr lang="es-ES" sz="923" dirty="0">
                <a:latin typeface="Gill Sans MT" panose="020B0502020104020203" pitchFamily="34" charset="0"/>
              </a:rPr>
              <a:t>Atraer, desarrollar y retener equipos involucrados y apasionados.</a:t>
            </a:r>
            <a:endParaRPr lang="es-ES" sz="923" b="1" dirty="0">
              <a:solidFill>
                <a:srgbClr val="000000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479855" y="5533740"/>
            <a:ext cx="836877" cy="593855"/>
          </a:xfrm>
          <a:prstGeom prst="rect">
            <a:avLst/>
          </a:prstGeom>
          <a:solidFill>
            <a:schemeClr val="accent3"/>
          </a:solidFill>
        </p:spPr>
        <p:txBody>
          <a:bodyPr wrap="square" tIns="83077" bIns="83077" rtlCol="0" anchor="t">
            <a:spAutoFit/>
          </a:bodyPr>
          <a:lstStyle/>
          <a:p>
            <a:pPr algn="ctr">
              <a:buClr>
                <a:srgbClr val="EE1B2E"/>
              </a:buClr>
            </a:pPr>
            <a:r>
              <a:rPr lang="es-ES" sz="923" dirty="0">
                <a:latin typeface="Gill Sans MT" panose="020B0502020104020203" pitchFamily="34" charset="0"/>
              </a:rPr>
              <a:t>Salvaguardia de la niñez efectiva.</a:t>
            </a:r>
            <a:endParaRPr lang="es-ES" sz="923" b="1" dirty="0">
              <a:solidFill>
                <a:srgbClr val="000000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142727" y="5533740"/>
            <a:ext cx="1399622" cy="593855"/>
          </a:xfrm>
          <a:prstGeom prst="rect">
            <a:avLst/>
          </a:prstGeom>
          <a:solidFill>
            <a:schemeClr val="accent3"/>
          </a:solidFill>
        </p:spPr>
        <p:txBody>
          <a:bodyPr wrap="square" tIns="83077" bIns="83077" rtlCol="0" anchor="t">
            <a:spAutoFit/>
          </a:bodyPr>
          <a:lstStyle/>
          <a:p>
            <a:pPr algn="ctr">
              <a:buClr>
                <a:srgbClr val="EE1B2E"/>
              </a:buClr>
            </a:pPr>
            <a:r>
              <a:rPr lang="es-ES" sz="923" dirty="0">
                <a:latin typeface="Gill Sans MT" panose="020B0502020104020203" pitchFamily="34" charset="0"/>
              </a:rPr>
              <a:t>Seguridad del personal, voluntarios y otros actores clave.</a:t>
            </a:r>
            <a:endParaRPr lang="es-ES" sz="923" b="1" dirty="0">
              <a:solidFill>
                <a:srgbClr val="000000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790031" y="1957320"/>
            <a:ext cx="1856042" cy="249753"/>
          </a:xfrm>
          <a:prstGeom prst="rect">
            <a:avLst/>
          </a:prstGeom>
          <a:solidFill>
            <a:srgbClr val="DA261B"/>
          </a:solidFill>
          <a:ln w="9525">
            <a:solidFill>
              <a:srgbClr val="DA261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pPr algn="ctr">
              <a:buClr>
                <a:srgbClr val="EE1B2E"/>
              </a:buClr>
            </a:pPr>
            <a:r>
              <a:rPr lang="es-PA" sz="1477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Ambición 2030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2481519" y="2207382"/>
            <a:ext cx="4503171" cy="322163"/>
          </a:xfrm>
          <a:prstGeom prst="rect">
            <a:avLst/>
          </a:prstGeom>
          <a:solidFill>
            <a:srgbClr val="DA261B"/>
          </a:solidFill>
          <a:ln w="9525">
            <a:solidFill>
              <a:srgbClr val="DA261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3077" bIns="83077" rtlCol="0" anchor="ctr" anchorCtr="0"/>
          <a:lstStyle/>
          <a:p>
            <a:pPr algn="ctr">
              <a:buClr>
                <a:srgbClr val="EE1B2E"/>
              </a:buClr>
            </a:pPr>
            <a:r>
              <a:rPr lang="es-PA" sz="1292" dirty="0">
                <a:solidFill>
                  <a:schemeClr val="accent3"/>
                </a:solidFill>
                <a:latin typeface="Gill Sans MT" panose="020B0502020104020203" pitchFamily="34" charset="0"/>
                <a:cs typeface="Arial" pitchFamily="34" charset="0"/>
              </a:rPr>
              <a:t>Todos los niños y niñas sobreviven, aprenden y están protegidos</a:t>
            </a:r>
            <a:endParaRPr lang="en-GB" sz="1292" dirty="0" err="1">
              <a:solidFill>
                <a:schemeClr val="accent3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29992" y="3679274"/>
            <a:ext cx="525657" cy="981467"/>
          </a:xfrm>
          <a:prstGeom prst="rect">
            <a:avLst/>
          </a:prstGeom>
          <a:solidFill>
            <a:schemeClr val="bg1"/>
          </a:solidFill>
        </p:spPr>
        <p:txBody>
          <a:bodyPr vert="vert270" wrap="square" tIns="83077" bIns="83077" rtlCol="0" anchor="t">
            <a:spAutoFit/>
          </a:bodyPr>
          <a:lstStyle/>
          <a:p>
            <a:pPr algn="ctr">
              <a:buClr>
                <a:srgbClr val="EE1B2E"/>
              </a:buClr>
            </a:pPr>
            <a:r>
              <a:rPr lang="es-PA" sz="1108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Externo</a:t>
            </a:r>
          </a:p>
          <a:p>
            <a:pPr algn="ctr">
              <a:buClr>
                <a:srgbClr val="EE1B2E"/>
              </a:buClr>
            </a:pPr>
            <a:endParaRPr lang="en-GB" sz="1108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499905" y="5219731"/>
            <a:ext cx="525657" cy="981467"/>
          </a:xfrm>
          <a:prstGeom prst="rect">
            <a:avLst/>
          </a:prstGeom>
          <a:solidFill>
            <a:schemeClr val="bg1"/>
          </a:solidFill>
        </p:spPr>
        <p:txBody>
          <a:bodyPr vert="vert270" wrap="square" tIns="83077" bIns="83077" rtlCol="0" anchor="t">
            <a:spAutoFit/>
          </a:bodyPr>
          <a:lstStyle/>
          <a:p>
            <a:pPr algn="ctr">
              <a:buClr>
                <a:srgbClr val="EE1B2E"/>
              </a:buClr>
            </a:pPr>
            <a:r>
              <a:rPr lang="es-PA" sz="1108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Interno</a:t>
            </a:r>
          </a:p>
          <a:p>
            <a:pPr algn="ctr">
              <a:buClr>
                <a:srgbClr val="EE1B2E"/>
              </a:buClr>
            </a:pPr>
            <a:endParaRPr lang="en-GB" sz="1108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7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Alternate Process 18"/>
          <p:cNvSpPr>
            <a:spLocks noChangeAspect="1"/>
          </p:cNvSpPr>
          <p:nvPr/>
        </p:nvSpPr>
        <p:spPr>
          <a:xfrm rot="16200000">
            <a:off x="-629556" y="4542626"/>
            <a:ext cx="2329356" cy="653690"/>
          </a:xfrm>
          <a:prstGeom prst="flowChartAlternateProcess">
            <a:avLst/>
          </a:prstGeom>
          <a:solidFill>
            <a:schemeClr val="hlink"/>
          </a:solidFill>
          <a:ln w="38100" cap="flat" cmpd="sng" algn="ctr">
            <a:solidFill>
              <a:srgbClr val="EE1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76686" rIns="0" bIns="766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9173">
              <a:buClr>
                <a:srgbClr val="EE1B2E"/>
              </a:buClr>
            </a:pPr>
            <a:r>
              <a:rPr lang="es-ES" sz="1193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Modalidades de programación</a:t>
            </a: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924544" y="4837219"/>
            <a:ext cx="7419750" cy="1083882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 cap="flat" cmpd="sng" algn="ctr">
            <a:solidFill>
              <a:srgbClr val="EE1B2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76686" rIns="0" bIns="7668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79173">
              <a:buClr>
                <a:srgbClr val="EE1B2E"/>
              </a:buClr>
            </a:pPr>
            <a:endParaRPr lang="en-US" sz="738" b="1" dirty="0">
              <a:solidFill>
                <a:srgbClr val="FFFFFF"/>
              </a:solidFill>
              <a:latin typeface="Arial"/>
              <a:cs typeface="Arial" pitchFamily="34" charset="0"/>
            </a:endParaRPr>
          </a:p>
          <a:p>
            <a:pPr algn="ctr" defTabSz="779173">
              <a:buClr>
                <a:srgbClr val="EE1B2E"/>
              </a:buClr>
            </a:pPr>
            <a:r>
              <a:rPr lang="es-ES" sz="1193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Contextos humanitarios</a:t>
            </a:r>
          </a:p>
          <a:p>
            <a:pPr algn="ctr" defTabSz="779173">
              <a:buClr>
                <a:srgbClr val="EE1B2E"/>
              </a:buClr>
            </a:pPr>
            <a:r>
              <a:rPr lang="es-ES" sz="1193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y de desarrollo</a:t>
            </a:r>
          </a:p>
          <a:p>
            <a:pPr algn="ctr" defTabSz="779173">
              <a:buClr>
                <a:srgbClr val="EE1B2E"/>
              </a:buClr>
            </a:pPr>
            <a:r>
              <a:rPr lang="es-ES" sz="1193" b="1" dirty="0">
                <a:solidFill>
                  <a:srgbClr val="FFFFFF"/>
                </a:solidFill>
                <a:latin typeface="Arial"/>
                <a:cs typeface="Arial" pitchFamily="34" charset="0"/>
              </a:rPr>
              <a:t>con enfoque en el nexo entre los dos</a:t>
            </a:r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53047" y="508604"/>
          <a:ext cx="1352" cy="1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0" name="Object 1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3047" y="508604"/>
                        <a:ext cx="1352" cy="1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355" y="778082"/>
            <a:ext cx="7896169" cy="384163"/>
          </a:xfrm>
        </p:spPr>
        <p:txBody>
          <a:bodyPr/>
          <a:lstStyle/>
          <a:p>
            <a:r>
              <a:rPr lang="en-US" sz="3200" dirty="0" smtClean="0"/>
              <a:t>LAC Thematic Priorities for 2019-2021</a:t>
            </a:r>
            <a:endParaRPr lang="en-US" sz="3200" b="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gray">
          <a:xfrm>
            <a:off x="933611" y="1428022"/>
            <a:ext cx="2271854" cy="2447293"/>
          </a:xfrm>
          <a:prstGeom prst="rect">
            <a:avLst/>
          </a:prstGeom>
          <a:solidFill>
            <a:schemeClr val="tx2">
              <a:lumMod val="20000"/>
              <a:lumOff val="80000"/>
              <a:alpha val="23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7913" rIns="0" bIns="779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5217" lvl="1" defTabSz="779173">
              <a:buClr>
                <a:srgbClr val="F20F0E">
                  <a:lumMod val="100000"/>
                </a:srgbClr>
              </a:buClr>
              <a:buSzPct val="100000"/>
            </a:pPr>
            <a:r>
              <a:rPr lang="en-GB" sz="1292" b="1" dirty="0">
                <a:solidFill>
                  <a:srgbClr val="000000"/>
                </a:solidFill>
                <a:latin typeface="Arial"/>
              </a:rPr>
              <a:t>VIOLENCIA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gray">
          <a:xfrm>
            <a:off x="5992576" y="1440429"/>
            <a:ext cx="2351718" cy="2352920"/>
          </a:xfrm>
          <a:prstGeom prst="rect">
            <a:avLst/>
          </a:prstGeom>
          <a:solidFill>
            <a:schemeClr val="tx2">
              <a:lumMod val="20000"/>
              <a:lumOff val="80000"/>
              <a:alpha val="23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7913" rIns="0" bIns="779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7396" lvl="1" defTabSz="779173">
              <a:buClr>
                <a:srgbClr val="EE1B2E"/>
              </a:buClr>
              <a:buSzPct val="100000"/>
            </a:pPr>
            <a:r>
              <a:rPr lang="en-US" sz="1292" b="1" dirty="0">
                <a:solidFill>
                  <a:srgbClr val="000000"/>
                </a:solidFill>
                <a:latin typeface="Arial"/>
              </a:rPr>
              <a:t>ADOLESCENTES</a:t>
            </a:r>
          </a:p>
          <a:p>
            <a:pPr marL="97396" lvl="1" defTabSz="779173">
              <a:buClr>
                <a:srgbClr val="EE1B2E"/>
              </a:buClr>
              <a:buSzPct val="100000"/>
            </a:pPr>
            <a:endParaRPr lang="en-GB" sz="1292" dirty="0">
              <a:solidFill>
                <a:srgbClr val="000000"/>
              </a:solidFill>
            </a:endParaRPr>
          </a:p>
          <a:p>
            <a:pPr marL="255662" lvl="1" indent="-158265" defTabSz="779173">
              <a:buClr>
                <a:srgbClr val="EE1B2E"/>
              </a:buClr>
              <a:buSzPct val="100000"/>
              <a:buFont typeface="Arial" panose="020B0604020202020204" pitchFamily="34" charset="0"/>
              <a:buChar char="•"/>
            </a:pPr>
            <a:endParaRPr lang="en-US" sz="1292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6679" y="1630806"/>
            <a:ext cx="1974347" cy="76362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6686" bIns="76686" rtlCol="0" anchor="ctr" anchorCtr="0"/>
          <a:lstStyle/>
          <a:p>
            <a:pPr defTabSz="779173">
              <a:buClr>
                <a:srgbClr val="EE1B2E"/>
              </a:buClr>
            </a:pPr>
            <a:r>
              <a:rPr lang="es-ES" sz="1292" dirty="0">
                <a:solidFill>
                  <a:srgbClr val="000000"/>
                </a:solidFill>
                <a:latin typeface="Arial"/>
                <a:cs typeface="Arial" pitchFamily="34" charset="0"/>
              </a:rPr>
              <a:t>Niños, niñas y adolescentes afectados por la violencia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02121" y="1580178"/>
            <a:ext cx="2132628" cy="76362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6686" bIns="76686" rtlCol="0" anchor="ctr" anchorCtr="0"/>
          <a:lstStyle/>
          <a:p>
            <a:pPr defTabSz="779173">
              <a:buClr>
                <a:srgbClr val="EE1B2E"/>
              </a:buClr>
            </a:pPr>
            <a:r>
              <a:rPr lang="es-ES" sz="1292" dirty="0">
                <a:solidFill>
                  <a:srgbClr val="000000"/>
                </a:solidFill>
                <a:latin typeface="Arial"/>
                <a:cs typeface="Arial" pitchFamily="34" charset="0"/>
              </a:rPr>
              <a:t>Los y las adolescentes más vulnerables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gray">
          <a:xfrm>
            <a:off x="3427587" y="1440428"/>
            <a:ext cx="2258430" cy="2434887"/>
          </a:xfrm>
          <a:prstGeom prst="rect">
            <a:avLst/>
          </a:prstGeom>
          <a:solidFill>
            <a:schemeClr val="tx2">
              <a:lumMod val="20000"/>
              <a:lumOff val="80000"/>
              <a:alpha val="23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7913" rIns="0" bIns="779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5217" lvl="1" defTabSz="779173">
              <a:buClr>
                <a:srgbClr val="F20F0E">
                  <a:lumMod val="100000"/>
                </a:srgbClr>
              </a:buClr>
              <a:buSzPct val="100000"/>
            </a:pPr>
            <a:r>
              <a:rPr lang="en-GB" sz="1292" b="1" dirty="0">
                <a:solidFill>
                  <a:srgbClr val="000000"/>
                </a:solidFill>
                <a:latin typeface="Arial"/>
              </a:rPr>
              <a:t>MIGRACIÓN</a:t>
            </a:r>
          </a:p>
          <a:p>
            <a:pPr marL="55217" lvl="1" defTabSz="779173">
              <a:buClr>
                <a:srgbClr val="F20F0E">
                  <a:lumMod val="100000"/>
                </a:srgbClr>
              </a:buClr>
              <a:buSzPct val="100000"/>
            </a:pPr>
            <a:endParaRPr lang="en-GB" sz="1292" dirty="0">
              <a:solidFill>
                <a:srgbClr val="000000"/>
              </a:solidFill>
              <a:latin typeface="Arial"/>
            </a:endParaRPr>
          </a:p>
          <a:p>
            <a:pPr marL="55217" lvl="1" defTabSz="779173">
              <a:buClr>
                <a:srgbClr val="F20F0E">
                  <a:lumMod val="100000"/>
                </a:srgbClr>
              </a:buClr>
              <a:buSzPct val="100000"/>
            </a:pPr>
            <a:endParaRPr lang="en-GB" sz="1292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8140" y="4291910"/>
            <a:ext cx="7455221" cy="36460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tIns="76686" bIns="76686" rtlCol="0" anchor="t">
            <a:spAutoFit/>
          </a:bodyPr>
          <a:lstStyle/>
          <a:p>
            <a:pPr algn="ctr" defTabSz="779173">
              <a:buClr>
                <a:srgbClr val="EE1B2E"/>
              </a:buClr>
            </a:pPr>
            <a:r>
              <a:rPr lang="es-ES" sz="1363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Alianzas con sociedad civil y gobiernos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8141" y="3901267"/>
            <a:ext cx="7446154" cy="3646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76686" bIns="76686" rtlCol="0" anchor="t">
            <a:spAutoFit/>
          </a:bodyPr>
          <a:lstStyle/>
          <a:p>
            <a:pPr algn="ctr" defTabSz="779173">
              <a:buClr>
                <a:srgbClr val="EE1B2E"/>
              </a:buClr>
            </a:pPr>
            <a:r>
              <a:rPr lang="es-ES" sz="1363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Integración de programas e incidencia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4333" y="2363504"/>
            <a:ext cx="7399961" cy="3646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tIns="76686" bIns="76686" rtlCol="0" anchor="t">
            <a:spAutoFit/>
          </a:bodyPr>
          <a:lstStyle/>
          <a:p>
            <a:pPr algn="ctr" defTabSz="779173">
              <a:buClr>
                <a:srgbClr val="EE1B2E"/>
              </a:buClr>
            </a:pPr>
            <a:r>
              <a:rPr lang="fr-BE" sz="1363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Educación integrada en las tres prioridades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8141" y="4680112"/>
            <a:ext cx="7446154" cy="364607"/>
          </a:xfrm>
          <a:prstGeom prst="rect">
            <a:avLst/>
          </a:prstGeom>
          <a:solidFill>
            <a:srgbClr val="C00000"/>
          </a:solidFill>
        </p:spPr>
        <p:txBody>
          <a:bodyPr wrap="square" tIns="76686" bIns="76686" rtlCol="0" anchor="t">
            <a:spAutoFit/>
          </a:bodyPr>
          <a:lstStyle/>
          <a:p>
            <a:pPr algn="ctr" defTabSz="779173">
              <a:buClr>
                <a:srgbClr val="EE1B2E"/>
              </a:buClr>
            </a:pPr>
            <a:r>
              <a:rPr lang="es-ES" sz="1363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Integración de género, participación infantil y CRG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39491" y="1625955"/>
            <a:ext cx="1818437" cy="76362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6686" bIns="76686" rtlCol="0" anchor="ctr" anchorCtr="0"/>
          <a:lstStyle/>
          <a:p>
            <a:pPr defTabSz="779173">
              <a:buClr>
                <a:srgbClr val="EE1B2E"/>
              </a:buClr>
            </a:pPr>
            <a:r>
              <a:rPr lang="es-ES" sz="1292" dirty="0">
                <a:solidFill>
                  <a:srgbClr val="000000"/>
                </a:solidFill>
                <a:latin typeface="Arial"/>
              </a:rPr>
              <a:t>Niños, niñas y adolescentes migrantes</a:t>
            </a:r>
            <a:endParaRPr lang="es-ES" sz="1292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4543" y="2749308"/>
            <a:ext cx="7428817" cy="3646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tIns="76686" bIns="76686" rtlCol="0" anchor="t">
            <a:spAutoFit/>
          </a:bodyPr>
          <a:lstStyle/>
          <a:p>
            <a:pPr algn="ctr" defTabSz="779173">
              <a:buClr>
                <a:srgbClr val="EE1B2E"/>
              </a:buClr>
            </a:pPr>
            <a:r>
              <a:rPr lang="fr-BE" sz="1363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Protección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92577" y="3134397"/>
            <a:ext cx="2360784" cy="3646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tIns="76686" bIns="76686" rtlCol="0" anchor="t">
            <a:spAutoFit/>
          </a:bodyPr>
          <a:lstStyle/>
          <a:p>
            <a:pPr algn="ctr" defTabSz="779173">
              <a:buClr>
                <a:srgbClr val="EE1B2E"/>
              </a:buClr>
            </a:pPr>
            <a:r>
              <a:rPr lang="fr-BE" sz="1363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Pobreza infantil (ASST)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92575" y="3522447"/>
            <a:ext cx="2351718" cy="3646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tIns="76686" bIns="76686" rtlCol="0" anchor="t">
            <a:spAutoFit/>
          </a:bodyPr>
          <a:lstStyle/>
          <a:p>
            <a:pPr algn="ctr" defTabSz="779173">
              <a:buClr>
                <a:srgbClr val="EE1B2E"/>
              </a:buClr>
            </a:pPr>
            <a:r>
              <a:rPr lang="fr-BE" sz="1363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Salud (ASRH)</a:t>
            </a:r>
          </a:p>
        </p:txBody>
      </p:sp>
    </p:spTree>
    <p:extLst>
      <p:ext uri="{BB962C8B-B14F-4D97-AF65-F5344CB8AC3E}">
        <p14:creationId xmlns:p14="http://schemas.microsoft.com/office/powerpoint/2010/main" val="31498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2875" y="1772816"/>
            <a:ext cx="8436192" cy="3888431"/>
          </a:xfrm>
        </p:spPr>
        <p:txBody>
          <a:bodyPr>
            <a:normAutofit fontScale="90000"/>
          </a:bodyPr>
          <a:lstStyle/>
          <a:p>
            <a:r>
              <a:rPr lang="es-ES" sz="2700" dirty="0" smtClean="0">
                <a:latin typeface="+mn-lt"/>
              </a:rPr>
              <a:t>Los </a:t>
            </a:r>
            <a:r>
              <a:rPr lang="es-ES" sz="2700" dirty="0">
                <a:latin typeface="+mn-lt"/>
              </a:rPr>
              <a:t>estándares internacionales están siendo incorporados por parte de los operadores del estado y sociedad civil en la preparación y respuesta a la emergencia humanitaria de la niñez y adolescencia en contexto </a:t>
            </a:r>
            <a:r>
              <a:rPr lang="es-ES" sz="2700" dirty="0" smtClean="0">
                <a:latin typeface="+mn-lt"/>
              </a:rPr>
              <a:t>migratorio</a:t>
            </a:r>
            <a:r>
              <a:rPr lang="es-ES" sz="2700" dirty="0" smtClean="0">
                <a:latin typeface="+mn-lt"/>
              </a:rPr>
              <a:t/>
            </a:r>
            <a:br>
              <a:rPr lang="es-ES" sz="2700" dirty="0" smtClean="0">
                <a:latin typeface="+mn-lt"/>
              </a:rPr>
            </a:br>
            <a:r>
              <a:rPr lang="es-ES" sz="2700" dirty="0">
                <a:latin typeface="+mn-lt"/>
              </a:rPr>
              <a:t/>
            </a:r>
            <a:br>
              <a:rPr lang="es-ES" sz="2700" dirty="0">
                <a:latin typeface="+mn-lt"/>
              </a:rPr>
            </a:br>
            <a:r>
              <a:rPr lang="es-ES" sz="2700" dirty="0" smtClean="0">
                <a:latin typeface="+mn-lt"/>
              </a:rPr>
              <a:t>Los </a:t>
            </a:r>
            <a:r>
              <a:rPr lang="es-ES" sz="2700" dirty="0">
                <a:latin typeface="+mn-lt"/>
              </a:rPr>
              <a:t>estados de la región han integrado a la niñez y adolescencia en contexto migratorio como una prioridad.</a:t>
            </a:r>
            <a:br>
              <a:rPr lang="es-ES" sz="2700" dirty="0">
                <a:latin typeface="+mn-lt"/>
              </a:rPr>
            </a:br>
            <a:r>
              <a:rPr lang="es-ES" sz="2700" dirty="0" smtClean="0">
                <a:latin typeface="+mn-lt"/>
              </a:rPr>
              <a:t>Las </a:t>
            </a:r>
            <a:r>
              <a:rPr lang="es-ES" sz="2700" dirty="0">
                <a:latin typeface="+mn-lt"/>
              </a:rPr>
              <a:t>oficinas de SC y socios han fortalecido su capacidad y desarrollado acciones de monitoreo, </a:t>
            </a:r>
            <a:r>
              <a:rPr lang="es-ES" sz="2700" dirty="0" err="1">
                <a:latin typeface="+mn-lt"/>
              </a:rPr>
              <a:t>awareness</a:t>
            </a:r>
            <a:r>
              <a:rPr lang="es-ES" sz="2700" dirty="0">
                <a:latin typeface="+mn-lt"/>
              </a:rPr>
              <a:t> </a:t>
            </a:r>
            <a:r>
              <a:rPr lang="es-ES" sz="2700" dirty="0" err="1">
                <a:latin typeface="+mn-lt"/>
              </a:rPr>
              <a:t>raising</a:t>
            </a:r>
            <a:r>
              <a:rPr lang="es-ES" sz="2700" dirty="0">
                <a:latin typeface="+mn-lt"/>
              </a:rPr>
              <a:t>, vigilancia, </a:t>
            </a:r>
            <a:r>
              <a:rPr lang="es-ES" sz="2700" dirty="0" smtClean="0">
                <a:latin typeface="+mn-lt"/>
              </a:rPr>
              <a:t>exigibilidad </a:t>
            </a:r>
            <a:r>
              <a:rPr lang="es-ES" sz="2700" dirty="0">
                <a:latin typeface="+mn-lt"/>
              </a:rPr>
              <a:t>y trabajo conjunto hacia y con los estados en temas de niñez y adolescencia en contexto de movilidad humana.</a:t>
            </a:r>
            <a:r>
              <a:rPr lang="es-ES" sz="2700" dirty="0">
                <a:solidFill>
                  <a:srgbClr val="FF0000"/>
                </a:solidFill>
                <a:latin typeface="+mn-lt"/>
              </a:rPr>
              <a:t/>
            </a:r>
            <a:br>
              <a:rPr lang="es-ES" sz="2700" dirty="0">
                <a:solidFill>
                  <a:srgbClr val="FF0000"/>
                </a:solidFill>
                <a:latin typeface="+mn-lt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</a:t>
            </a:r>
            <a:endParaRPr lang="en-US" sz="2200" dirty="0"/>
          </a:p>
        </p:txBody>
      </p:sp>
      <p:sp>
        <p:nvSpPr>
          <p:cNvPr id="2" name="Rectángulo 1"/>
          <p:cNvSpPr/>
          <p:nvPr/>
        </p:nvSpPr>
        <p:spPr>
          <a:xfrm>
            <a:off x="611560" y="908720"/>
            <a:ext cx="8075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Gill Sans Infant Std" panose="020B0502020104020203"/>
                <a:ea typeface="Times New Roman" panose="02020603050405020304" pitchFamily="18" charset="0"/>
                <a:cs typeface="Times New Roman" panose="02020603050405020304" pitchFamily="18" charset="0"/>
              </a:rPr>
              <a:t>Niñez y adolescencia en contexto migratorios </a:t>
            </a:r>
            <a:endParaRPr lang="es-PA" sz="2800" dirty="0"/>
          </a:p>
        </p:txBody>
      </p:sp>
    </p:spTree>
    <p:extLst>
      <p:ext uri="{BB962C8B-B14F-4D97-AF65-F5344CB8AC3E}">
        <p14:creationId xmlns:p14="http://schemas.microsoft.com/office/powerpoint/2010/main" val="352547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2875" y="1628800"/>
            <a:ext cx="8436192" cy="4868981"/>
          </a:xfrm>
        </p:spPr>
        <p:txBody>
          <a:bodyPr>
            <a:noAutofit/>
          </a:bodyPr>
          <a:lstStyle/>
          <a:p>
            <a:r>
              <a:rPr lang="es-ES" sz="2400" dirty="0" smtClean="0">
                <a:latin typeface="+mn-lt"/>
              </a:rPr>
              <a:t>Los </a:t>
            </a:r>
            <a:r>
              <a:rPr lang="es-ES" sz="2400" dirty="0">
                <a:latin typeface="+mn-lt"/>
              </a:rPr>
              <a:t>estados han establecido e implementado nuevas normativas (cuando fuera necesario) y políticas públicas en diferentes niveles de descentralización dirigidas a la protección de la violencia basada en género, con énfasis en la </a:t>
            </a:r>
            <a:r>
              <a:rPr lang="es-ES" sz="2400" dirty="0" smtClean="0">
                <a:latin typeface="+mn-lt"/>
              </a:rPr>
              <a:t>violencia </a:t>
            </a:r>
            <a:r>
              <a:rPr lang="es-ES" sz="2400" dirty="0">
                <a:latin typeface="+mn-lt"/>
              </a:rPr>
              <a:t>sexual</a:t>
            </a:r>
            <a:r>
              <a:rPr lang="es-ES" sz="2400" dirty="0" smtClean="0">
                <a:latin typeface="+mn-lt"/>
              </a:rPr>
              <a:t>.</a:t>
            </a:r>
            <a:br>
              <a:rPr lang="es-ES" sz="2400" dirty="0" smtClean="0">
                <a:latin typeface="+mn-lt"/>
              </a:rPr>
            </a:br>
            <a:r>
              <a:rPr lang="es-ES" sz="2400" dirty="0" smtClean="0">
                <a:latin typeface="+mn-lt"/>
              </a:rPr>
              <a:t/>
            </a:r>
            <a:br>
              <a:rPr lang="es-ES" sz="2400" dirty="0" smtClean="0">
                <a:latin typeface="+mn-lt"/>
              </a:rPr>
            </a:br>
            <a:r>
              <a:rPr lang="es-ES" sz="2400" dirty="0" smtClean="0">
                <a:latin typeface="+mn-lt"/>
              </a:rPr>
              <a:t>Los </a:t>
            </a:r>
            <a:r>
              <a:rPr lang="es-ES" sz="2400" dirty="0">
                <a:latin typeface="+mn-lt"/>
              </a:rPr>
              <a:t>estados han establecido e implementado nuevas normativas (cuando fuera necesario) y/o políticas públicas en diferentes niveles de descentralización dirigidas a la protección del castigo físico y </a:t>
            </a:r>
            <a:r>
              <a:rPr lang="es-ES" sz="2400" dirty="0" smtClean="0">
                <a:latin typeface="+mn-lt"/>
              </a:rPr>
              <a:t>humillante.</a:t>
            </a:r>
            <a:endParaRPr lang="en-US" sz="2400" dirty="0">
              <a:latin typeface="+mn-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83568" y="764704"/>
            <a:ext cx="8075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Gill Sans Infant Std" panose="020B0502020104020203"/>
                <a:ea typeface="Times New Roman" panose="02020603050405020304" pitchFamily="18" charset="0"/>
                <a:cs typeface="Times New Roman" panose="02020603050405020304" pitchFamily="18" charset="0"/>
              </a:rPr>
              <a:t>Violencia contra la niñez y adolescencia </a:t>
            </a:r>
            <a:endParaRPr lang="es-PA" sz="2800" dirty="0"/>
          </a:p>
        </p:txBody>
      </p:sp>
    </p:spTree>
    <p:extLst>
      <p:ext uri="{BB962C8B-B14F-4D97-AF65-F5344CB8AC3E}">
        <p14:creationId xmlns:p14="http://schemas.microsoft.com/office/powerpoint/2010/main" val="30638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7" y="2132856"/>
            <a:ext cx="7895499" cy="4364925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+mn-lt"/>
              </a:rPr>
              <a:t>Las </a:t>
            </a:r>
            <a:r>
              <a:rPr lang="es-ES" sz="2800" dirty="0">
                <a:latin typeface="+mn-lt"/>
              </a:rPr>
              <a:t>oficinas de SC y socios han fortalecido su capacidad y desarrollado acciones de monitoreo, e incidencia para </a:t>
            </a:r>
            <a:r>
              <a:rPr lang="es-ES" sz="2800" dirty="0" smtClean="0">
                <a:latin typeface="+mn-lt"/>
              </a:rPr>
              <a:t>promover </a:t>
            </a:r>
            <a:r>
              <a:rPr lang="es-ES" sz="2800" dirty="0">
                <a:latin typeface="+mn-lt"/>
              </a:rPr>
              <a:t>la implementación por parte de los estados de Sistemas Nacionales de Protección integral que integren el abordaje adecuado de la violencia, asegurando su presupuesto</a:t>
            </a:r>
            <a:endParaRPr lang="en-US" sz="2800" dirty="0">
              <a:latin typeface="+mn-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93509" y="836712"/>
            <a:ext cx="8075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Gill Sans Infant Std" panose="020B0502020104020203"/>
                <a:ea typeface="Times New Roman" panose="02020603050405020304" pitchFamily="18" charset="0"/>
                <a:cs typeface="Times New Roman" panose="02020603050405020304" pitchFamily="18" charset="0"/>
              </a:rPr>
              <a:t>Violencia contra la niñez y adolescencia </a:t>
            </a:r>
            <a:endParaRPr lang="es-PA" sz="2800" dirty="0"/>
          </a:p>
        </p:txBody>
      </p:sp>
    </p:spTree>
    <p:extLst>
      <p:ext uri="{BB962C8B-B14F-4D97-AF65-F5344CB8AC3E}">
        <p14:creationId xmlns:p14="http://schemas.microsoft.com/office/powerpoint/2010/main" val="18007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143000"/>
            <a:ext cx="3454152" cy="4734272"/>
          </a:xfrm>
        </p:spPr>
        <p:txBody>
          <a:bodyPr/>
          <a:lstStyle/>
          <a:p>
            <a:pPr algn="ctr"/>
            <a:r>
              <a:rPr lang="es-UY" sz="3600" b="1" dirty="0" smtClean="0">
                <a:solidFill>
                  <a:srgbClr val="FF0000"/>
                </a:solidFill>
              </a:rPr>
              <a:t>INCIDENCIA ES UNA TAREA </a:t>
            </a:r>
            <a:r>
              <a:rPr lang="es-UY" sz="3600" b="1" dirty="0">
                <a:solidFill>
                  <a:srgbClr val="FF0000"/>
                </a:solidFill>
              </a:rPr>
              <a:t/>
            </a:r>
            <a:br>
              <a:rPr lang="es-UY" sz="3600" b="1" dirty="0">
                <a:solidFill>
                  <a:srgbClr val="FF0000"/>
                </a:solidFill>
              </a:rPr>
            </a:br>
            <a:r>
              <a:rPr lang="es-UY" sz="3600" b="1" dirty="0">
                <a:solidFill>
                  <a:srgbClr val="FF0000"/>
                </a:solidFill>
              </a:rPr>
              <a:t>DE TODOS Y TODAS!</a:t>
            </a:r>
          </a:p>
        </p:txBody>
      </p:sp>
      <p:pic>
        <p:nvPicPr>
          <p:cNvPr id="5" name="Imagen 9" descr="DSCN346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36712"/>
            <a:ext cx="4041626" cy="50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0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908720"/>
            <a:ext cx="7772400" cy="3276600"/>
          </a:xfrm>
        </p:spPr>
        <p:txBody>
          <a:bodyPr/>
          <a:lstStyle/>
          <a:p>
            <a:pPr marL="0" indent="0" algn="ctr">
              <a:buNone/>
            </a:pPr>
            <a:r>
              <a:rPr lang="es-PA" sz="2800" dirty="0" smtClean="0"/>
              <a:t>¿CUALES SON LAS CUATRO AREAS A LAS QUE HACE REFERENCIA EL CONCEPTO DE INCIDENCIA DE SAVE THE CHILDREN?</a:t>
            </a:r>
            <a:endParaRPr lang="es-PA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636912"/>
            <a:ext cx="432888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xfrm>
            <a:off x="611560" y="1052736"/>
            <a:ext cx="7844408" cy="5400600"/>
          </a:xfrm>
        </p:spPr>
        <p:txBody>
          <a:bodyPr/>
          <a:lstStyle/>
          <a:p>
            <a:pPr>
              <a:buNone/>
            </a:pPr>
            <a:endParaRPr lang="es-ES_tradnl" sz="2800" b="1" dirty="0"/>
          </a:p>
          <a:p>
            <a:pPr>
              <a:buNone/>
            </a:pPr>
            <a:endParaRPr lang="es-ES_tradnl" sz="2800" b="1" dirty="0" smtClean="0"/>
          </a:p>
          <a:p>
            <a:pPr algn="just">
              <a:buNone/>
            </a:pPr>
            <a:r>
              <a:rPr lang="es-ES_tradnl" sz="2800" b="1" dirty="0"/>
              <a:t> </a:t>
            </a:r>
            <a:r>
              <a:rPr lang="es-ES_tradnl" sz="2800" b="1" dirty="0" smtClean="0"/>
              <a:t>  </a:t>
            </a:r>
          </a:p>
          <a:p>
            <a:pPr algn="just">
              <a:buNone/>
            </a:pPr>
            <a:r>
              <a:rPr lang="es-ES_tradnl" sz="2800" b="1" dirty="0" smtClean="0"/>
              <a:t>   Es </a:t>
            </a:r>
            <a:r>
              <a:rPr lang="es-ES_tradnl" sz="2800" b="1" dirty="0" smtClean="0"/>
              <a:t>un </a:t>
            </a:r>
            <a:r>
              <a:rPr lang="es-ES_tradnl" sz="2800" b="1" dirty="0">
                <a:solidFill>
                  <a:srgbClr val="FF0000"/>
                </a:solidFill>
              </a:rPr>
              <a:t>conjunto de actividades organizadas </a:t>
            </a:r>
            <a:r>
              <a:rPr lang="es-ES_tradnl" sz="2800" b="1" dirty="0"/>
              <a:t>para influir en el </a:t>
            </a:r>
            <a:r>
              <a:rPr lang="es-ES_tradnl" sz="2800" b="1" dirty="0" smtClean="0"/>
              <a:t>gobierno y </a:t>
            </a:r>
            <a:r>
              <a:rPr lang="es-ES_tradnl" sz="2800" b="1" dirty="0"/>
              <a:t>otras políticas y prácticas institucionales y así lograr cambios </a:t>
            </a:r>
            <a:r>
              <a:rPr lang="es-ES_tradnl" sz="2800" b="1" dirty="0" smtClean="0"/>
              <a:t>permanentes y sostenibles en la vida y derechos de las niñas, niños y adolescentes sobre la base </a:t>
            </a:r>
            <a:r>
              <a:rPr lang="es-ES_tradnl" sz="2800" b="1" dirty="0"/>
              <a:t>de la experiencia y el conocimiento del trabajo directo con los </a:t>
            </a:r>
            <a:r>
              <a:rPr lang="es-ES_tradnl" sz="2800" b="1" dirty="0" smtClean="0"/>
              <a:t>niños/as, </a:t>
            </a:r>
            <a:r>
              <a:rPr lang="es-ES_tradnl" sz="2800" b="1" dirty="0"/>
              <a:t>sus familias y sus comunidades.</a:t>
            </a:r>
            <a:r>
              <a:rPr lang="es-ES_tradnl" sz="2800" dirty="0"/>
              <a:t> </a:t>
            </a:r>
            <a:endParaRPr lang="es-PE" sz="2800" dirty="0" smtClean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755576" y="836712"/>
            <a:ext cx="77724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ill Sans" pitchFamily="-6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ill Sans" pitchFamily="-6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ill Sans" pitchFamily="-6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ill Sans" pitchFamily="-6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ill Sans" pitchFamily="-6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ill Sans" pitchFamily="-6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ill Sans" pitchFamily="-6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ill Sans" pitchFamily="-64" charset="0"/>
              </a:defRPr>
            </a:lvl9pPr>
          </a:lstStyle>
          <a:p>
            <a:pPr algn="ctr"/>
            <a:r>
              <a:rPr lang="en-US" kern="0" smtClean="0">
                <a:solidFill>
                  <a:srgbClr val="FF0000"/>
                </a:solidFill>
                <a:latin typeface="TT160t00"/>
              </a:rPr>
              <a:t>Definición según </a:t>
            </a:r>
            <a:br>
              <a:rPr lang="en-US" kern="0" smtClean="0">
                <a:solidFill>
                  <a:srgbClr val="FF0000"/>
                </a:solidFill>
                <a:latin typeface="TT160t00"/>
              </a:rPr>
            </a:br>
            <a:r>
              <a:rPr lang="en-US" kern="0" smtClean="0">
                <a:solidFill>
                  <a:srgbClr val="FF0000"/>
                </a:solidFill>
                <a:latin typeface="TT160t00"/>
              </a:rPr>
              <a:t>Save the Children</a:t>
            </a:r>
            <a:endParaRPr lang="es-PE" kern="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7844408" cy="5400600"/>
          </a:xfrm>
        </p:spPr>
        <p:txBody>
          <a:bodyPr/>
          <a:lstStyle/>
          <a:p>
            <a:pPr>
              <a:buNone/>
            </a:pPr>
            <a:endParaRPr lang="es-ES_tradnl" sz="2800" b="1" dirty="0" smtClean="0"/>
          </a:p>
          <a:p>
            <a:pPr>
              <a:buNone/>
            </a:pPr>
            <a:endParaRPr lang="es-ES_tradnl" sz="2800" b="1" dirty="0"/>
          </a:p>
          <a:p>
            <a:pPr>
              <a:buNone/>
            </a:pPr>
            <a:endParaRPr lang="es-ES_tradnl" sz="2800" b="1" dirty="0" smtClean="0"/>
          </a:p>
          <a:p>
            <a:pPr algn="just">
              <a:buNone/>
            </a:pPr>
            <a:r>
              <a:rPr lang="es-ES_tradnl" sz="2800" b="1" dirty="0"/>
              <a:t> </a:t>
            </a:r>
            <a:r>
              <a:rPr lang="es-ES_tradnl" sz="2800" b="1" dirty="0" smtClean="0"/>
              <a:t>  </a:t>
            </a:r>
            <a:r>
              <a:rPr lang="es-ES_tradnl" sz="2800" b="1" dirty="0" smtClean="0"/>
              <a:t>Es </a:t>
            </a:r>
            <a:r>
              <a:rPr lang="es-ES_tradnl" sz="2800" b="1" dirty="0" smtClean="0"/>
              <a:t>un </a:t>
            </a:r>
            <a:r>
              <a:rPr lang="es-ES_tradnl" sz="2800" b="1" dirty="0"/>
              <a:t>conjunto de actividades organizadas </a:t>
            </a:r>
            <a:r>
              <a:rPr lang="es-ES_tradnl" sz="2800" b="1" dirty="0">
                <a:solidFill>
                  <a:srgbClr val="FF0000"/>
                </a:solidFill>
              </a:rPr>
              <a:t>para influir en el </a:t>
            </a:r>
            <a:r>
              <a:rPr lang="es-ES_tradnl" sz="2800" b="1" dirty="0" smtClean="0">
                <a:solidFill>
                  <a:srgbClr val="FF0000"/>
                </a:solidFill>
              </a:rPr>
              <a:t>gobierno y </a:t>
            </a:r>
            <a:r>
              <a:rPr lang="es-ES_tradnl" sz="2800" b="1" dirty="0">
                <a:solidFill>
                  <a:srgbClr val="FF0000"/>
                </a:solidFill>
              </a:rPr>
              <a:t>otras políticas y prácticas institucionales </a:t>
            </a:r>
            <a:r>
              <a:rPr lang="es-ES_tradnl" sz="2800" b="1" dirty="0"/>
              <a:t>y así lograr cambios </a:t>
            </a:r>
            <a:r>
              <a:rPr lang="es-ES_tradnl" sz="2800" b="1" dirty="0" smtClean="0"/>
              <a:t>permanentes y sostenibles en la vida y derechos </a:t>
            </a:r>
            <a:r>
              <a:rPr lang="es-ES_tradnl" sz="2800" b="1" dirty="0"/>
              <a:t>de las niñas, niños y adolescentes </a:t>
            </a:r>
            <a:r>
              <a:rPr lang="es-ES_tradnl" sz="2800" b="1" dirty="0" smtClean="0"/>
              <a:t>sobre </a:t>
            </a:r>
            <a:r>
              <a:rPr lang="es-ES_tradnl" sz="2800" b="1" dirty="0"/>
              <a:t>la base de la experiencia y el conocimiento del trabajo directo con los </a:t>
            </a:r>
            <a:r>
              <a:rPr lang="es-ES_tradnl" sz="2800" b="1" dirty="0" smtClean="0"/>
              <a:t>niños/as, </a:t>
            </a:r>
            <a:r>
              <a:rPr lang="es-ES_tradnl" sz="2800" b="1" dirty="0"/>
              <a:t>sus familias y sus comunidades.</a:t>
            </a:r>
            <a:r>
              <a:rPr lang="es-ES_tradnl" sz="2800" dirty="0"/>
              <a:t> </a:t>
            </a:r>
            <a:endParaRPr lang="es-PE" sz="2800" dirty="0" smtClean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755576" y="836712"/>
            <a:ext cx="77724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ill Sans" pitchFamily="-6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ill Sans" pitchFamily="-6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ill Sans" pitchFamily="-6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ill Sans" pitchFamily="-6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ill Sans" pitchFamily="-6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ill Sans" pitchFamily="-6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ill Sans" pitchFamily="-6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ill Sans" pitchFamily="-64" charset="0"/>
              </a:defRPr>
            </a:lvl9pPr>
          </a:lstStyle>
          <a:p>
            <a:pPr algn="ctr"/>
            <a:r>
              <a:rPr lang="en-US" kern="0" smtClean="0">
                <a:solidFill>
                  <a:srgbClr val="FF0000"/>
                </a:solidFill>
                <a:latin typeface="TT160t00"/>
              </a:rPr>
              <a:t>Definición según </a:t>
            </a:r>
            <a:br>
              <a:rPr lang="en-US" kern="0" smtClean="0">
                <a:solidFill>
                  <a:srgbClr val="FF0000"/>
                </a:solidFill>
                <a:latin typeface="TT160t00"/>
              </a:rPr>
            </a:br>
            <a:r>
              <a:rPr lang="en-US" kern="0" smtClean="0">
                <a:solidFill>
                  <a:srgbClr val="FF0000"/>
                </a:solidFill>
                <a:latin typeface="TT160t00"/>
              </a:rPr>
              <a:t>Save the Children</a:t>
            </a:r>
            <a:endParaRPr lang="es-PE" kern="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7844408" cy="5400600"/>
          </a:xfrm>
        </p:spPr>
        <p:txBody>
          <a:bodyPr/>
          <a:lstStyle/>
          <a:p>
            <a:pPr>
              <a:buNone/>
            </a:pPr>
            <a:endParaRPr lang="es-ES_tradnl" sz="2800" b="1" dirty="0" smtClean="0"/>
          </a:p>
          <a:p>
            <a:pPr>
              <a:buNone/>
            </a:pPr>
            <a:endParaRPr lang="es-ES_tradnl" sz="2800" b="1" dirty="0"/>
          </a:p>
          <a:p>
            <a:pPr>
              <a:buNone/>
            </a:pPr>
            <a:endParaRPr lang="es-ES_tradnl" sz="2800" b="1" dirty="0" smtClean="0"/>
          </a:p>
          <a:p>
            <a:pPr algn="just">
              <a:buNone/>
            </a:pPr>
            <a:r>
              <a:rPr lang="es-ES_tradnl" sz="2800" b="1" dirty="0"/>
              <a:t> </a:t>
            </a:r>
            <a:r>
              <a:rPr lang="es-ES_tradnl" sz="2800" b="1" dirty="0" smtClean="0"/>
              <a:t>  </a:t>
            </a:r>
            <a:r>
              <a:rPr lang="es-ES_tradnl" sz="2800" b="1" dirty="0" smtClean="0"/>
              <a:t>Es </a:t>
            </a:r>
            <a:r>
              <a:rPr lang="es-ES_tradnl" sz="2800" b="1" dirty="0" smtClean="0"/>
              <a:t>un </a:t>
            </a:r>
            <a:r>
              <a:rPr lang="es-ES_tradnl" sz="2800" b="1" dirty="0"/>
              <a:t>conjunto de actividades organizadas para influir en el </a:t>
            </a:r>
            <a:r>
              <a:rPr lang="es-ES_tradnl" sz="2800" b="1" dirty="0" smtClean="0"/>
              <a:t>gobierno y </a:t>
            </a:r>
            <a:r>
              <a:rPr lang="es-ES_tradnl" sz="2800" b="1" dirty="0"/>
              <a:t>otras políticas y prácticas institucionales y así </a:t>
            </a:r>
            <a:r>
              <a:rPr lang="es-ES_tradnl" sz="2800" b="1" dirty="0">
                <a:solidFill>
                  <a:srgbClr val="FF0000"/>
                </a:solidFill>
              </a:rPr>
              <a:t>lograr cambios </a:t>
            </a:r>
            <a:r>
              <a:rPr lang="es-ES_tradnl" sz="2800" b="1" dirty="0" smtClean="0">
                <a:solidFill>
                  <a:srgbClr val="FF0000"/>
                </a:solidFill>
              </a:rPr>
              <a:t>permanentes y sostenibles en la vida y derechos </a:t>
            </a:r>
            <a:r>
              <a:rPr lang="es-PA" sz="2800" b="1" dirty="0">
                <a:solidFill>
                  <a:srgbClr val="FF0000"/>
                </a:solidFill>
              </a:rPr>
              <a:t>de las niñas, niños y adolescentes </a:t>
            </a:r>
            <a:r>
              <a:rPr lang="es-ES_tradnl" sz="2800" b="1" dirty="0" smtClean="0"/>
              <a:t>sobre </a:t>
            </a:r>
            <a:r>
              <a:rPr lang="es-ES_tradnl" sz="2800" b="1" dirty="0"/>
              <a:t>la base de la experiencia y el conocimiento del trabajo directo con los </a:t>
            </a:r>
            <a:r>
              <a:rPr lang="es-ES_tradnl" sz="2800" b="1" dirty="0" smtClean="0"/>
              <a:t>niños/as, </a:t>
            </a:r>
            <a:r>
              <a:rPr lang="es-ES_tradnl" sz="2800" b="1" dirty="0"/>
              <a:t>sus familias y sus comunidades.</a:t>
            </a:r>
            <a:r>
              <a:rPr lang="es-ES_tradnl" sz="2800" dirty="0"/>
              <a:t> </a:t>
            </a:r>
            <a:endParaRPr lang="es-PE" sz="2800" dirty="0" smtClean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755576" y="836712"/>
            <a:ext cx="77724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ill Sans" pitchFamily="-6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ill Sans" pitchFamily="-6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ill Sans" pitchFamily="-6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ill Sans" pitchFamily="-6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ill Sans" pitchFamily="-6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ill Sans" pitchFamily="-6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ill Sans" pitchFamily="-6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Gill Sans" pitchFamily="-64" charset="0"/>
              </a:defRPr>
            </a:lvl9pPr>
          </a:lstStyle>
          <a:p>
            <a:pPr algn="ctr"/>
            <a:r>
              <a:rPr lang="en-US" kern="0" smtClean="0">
                <a:solidFill>
                  <a:srgbClr val="FF0000"/>
                </a:solidFill>
                <a:latin typeface="TT160t00"/>
              </a:rPr>
              <a:t>Definición según </a:t>
            </a:r>
            <a:br>
              <a:rPr lang="en-US" kern="0" smtClean="0">
                <a:solidFill>
                  <a:srgbClr val="FF0000"/>
                </a:solidFill>
                <a:latin typeface="TT160t00"/>
              </a:rPr>
            </a:br>
            <a:r>
              <a:rPr lang="en-US" kern="0" smtClean="0">
                <a:solidFill>
                  <a:srgbClr val="FF0000"/>
                </a:solidFill>
                <a:latin typeface="TT160t00"/>
              </a:rPr>
              <a:t>Save the Children</a:t>
            </a:r>
            <a:endParaRPr lang="es-PE" kern="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1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7844408" cy="5400600"/>
          </a:xfrm>
        </p:spPr>
        <p:txBody>
          <a:bodyPr/>
          <a:lstStyle/>
          <a:p>
            <a:pPr algn="just">
              <a:buNone/>
            </a:pPr>
            <a:endParaRPr lang="es-ES_tradnl" sz="2800" b="1" dirty="0" smtClean="0"/>
          </a:p>
          <a:p>
            <a:pPr algn="just">
              <a:buNone/>
            </a:pPr>
            <a:endParaRPr lang="es-ES_tradnl" sz="2800" b="1" dirty="0"/>
          </a:p>
          <a:p>
            <a:pPr algn="just">
              <a:buNone/>
            </a:pPr>
            <a:r>
              <a:rPr lang="es-ES_tradnl" sz="2800" b="1" dirty="0"/>
              <a:t> </a:t>
            </a:r>
            <a:r>
              <a:rPr lang="es-ES_tradnl" sz="2800" b="1" dirty="0" smtClean="0"/>
              <a:t>  </a:t>
            </a:r>
            <a:r>
              <a:rPr lang="es-ES_tradnl" sz="2800" b="1" dirty="0" smtClean="0"/>
              <a:t>Es </a:t>
            </a:r>
            <a:r>
              <a:rPr lang="es-ES_tradnl" sz="2800" b="1" dirty="0" smtClean="0"/>
              <a:t>un </a:t>
            </a:r>
            <a:r>
              <a:rPr lang="es-ES_tradnl" sz="2800" b="1" dirty="0"/>
              <a:t>conjunto de actividades organizadas para influir en el </a:t>
            </a:r>
            <a:r>
              <a:rPr lang="es-ES_tradnl" sz="2800" b="1" dirty="0" smtClean="0"/>
              <a:t>gobierno y </a:t>
            </a:r>
            <a:r>
              <a:rPr lang="es-ES_tradnl" sz="2800" b="1" dirty="0"/>
              <a:t>otras políticas y prácticas institucionales y así lograr cambios </a:t>
            </a:r>
            <a:r>
              <a:rPr lang="es-ES_tradnl" sz="2800" b="1" dirty="0" smtClean="0"/>
              <a:t>permanentes y sostenibles en la vida y derechos </a:t>
            </a:r>
            <a:r>
              <a:rPr lang="es-ES_tradnl" sz="2800" b="1" dirty="0"/>
              <a:t>de las niñas, niños y adolescentes </a:t>
            </a:r>
            <a:r>
              <a:rPr lang="es-ES_tradnl" sz="2800" b="1" dirty="0" smtClean="0">
                <a:solidFill>
                  <a:srgbClr val="FF0000"/>
                </a:solidFill>
              </a:rPr>
              <a:t>sobre </a:t>
            </a:r>
            <a:r>
              <a:rPr lang="es-ES_tradnl" sz="2800" b="1" dirty="0">
                <a:solidFill>
                  <a:srgbClr val="FF0000"/>
                </a:solidFill>
              </a:rPr>
              <a:t>la base de la experiencia y el conocimiento del trabajo directo con los </a:t>
            </a:r>
            <a:r>
              <a:rPr lang="es-ES_tradnl" sz="2800" b="1" dirty="0" smtClean="0">
                <a:solidFill>
                  <a:srgbClr val="FF0000"/>
                </a:solidFill>
              </a:rPr>
              <a:t>niños/as, </a:t>
            </a:r>
            <a:r>
              <a:rPr lang="es-ES_tradnl" sz="2800" b="1" dirty="0">
                <a:solidFill>
                  <a:srgbClr val="FF0000"/>
                </a:solidFill>
              </a:rPr>
              <a:t>sus familias y sus comunidades.</a:t>
            </a:r>
            <a:r>
              <a:rPr lang="es-ES_tradnl" sz="2800" dirty="0">
                <a:solidFill>
                  <a:srgbClr val="FF0000"/>
                </a:solidFill>
              </a:rPr>
              <a:t> </a:t>
            </a:r>
            <a:endParaRPr lang="es-PE" sz="2800" dirty="0" smtClean="0">
              <a:solidFill>
                <a:srgbClr val="FF0000"/>
              </a:solidFill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72400" cy="1152128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T160t00"/>
              </a:rPr>
              <a:t>Definición</a:t>
            </a:r>
            <a:r>
              <a:rPr lang="en-US" dirty="0">
                <a:solidFill>
                  <a:srgbClr val="FF0000"/>
                </a:solidFill>
                <a:latin typeface="TT160t0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T160t00"/>
              </a:rPr>
              <a:t>según</a:t>
            </a:r>
            <a:r>
              <a:rPr lang="en-US" dirty="0" smtClean="0">
                <a:solidFill>
                  <a:srgbClr val="FF0000"/>
                </a:solidFill>
                <a:latin typeface="TT160t00"/>
              </a:rPr>
              <a:t> </a:t>
            </a:r>
            <a:br>
              <a:rPr lang="en-US" dirty="0" smtClean="0">
                <a:solidFill>
                  <a:srgbClr val="FF0000"/>
                </a:solidFill>
                <a:latin typeface="TT160t00"/>
              </a:rPr>
            </a:br>
            <a:r>
              <a:rPr lang="en-US" dirty="0" smtClean="0">
                <a:solidFill>
                  <a:srgbClr val="FF0000"/>
                </a:solidFill>
                <a:latin typeface="TT160t00"/>
              </a:rPr>
              <a:t>Save </a:t>
            </a:r>
            <a:r>
              <a:rPr lang="en-US" dirty="0">
                <a:solidFill>
                  <a:srgbClr val="FF0000"/>
                </a:solidFill>
                <a:latin typeface="TT160t00"/>
              </a:rPr>
              <a:t>the Children</a:t>
            </a:r>
            <a:endParaRPr lang="es-PE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8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908720"/>
            <a:ext cx="7772400" cy="3276600"/>
          </a:xfrm>
        </p:spPr>
        <p:txBody>
          <a:bodyPr/>
          <a:lstStyle/>
          <a:p>
            <a:pPr marL="0" indent="0" algn="ctr">
              <a:buNone/>
            </a:pPr>
            <a:endParaRPr lang="es-PA" sz="2800" dirty="0" smtClean="0"/>
          </a:p>
          <a:p>
            <a:pPr marL="0" indent="0" algn="ctr">
              <a:buNone/>
            </a:pPr>
            <a:r>
              <a:rPr lang="es-PA" sz="2800" dirty="0" smtClean="0"/>
              <a:t>¿</a:t>
            </a:r>
            <a:r>
              <a:rPr lang="es-PA" sz="2800" dirty="0" smtClean="0"/>
              <a:t>CUALES SON LOS NIVELES EN LOS QUE HACEMOS INCIDENCIA Y PORQUE</a:t>
            </a:r>
            <a:r>
              <a:rPr lang="es-PA" sz="2800" dirty="0" smtClean="0"/>
              <a:t>?</a:t>
            </a:r>
          </a:p>
          <a:p>
            <a:pPr marL="0" indent="0" algn="ctr">
              <a:buNone/>
            </a:pPr>
            <a:endParaRPr lang="es-PA" sz="28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573017"/>
            <a:ext cx="5616624" cy="30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1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685800" y="620713"/>
            <a:ext cx="7772400" cy="863600"/>
          </a:xfrm>
        </p:spPr>
        <p:txBody>
          <a:bodyPr/>
          <a:lstStyle/>
          <a:p>
            <a:r>
              <a:rPr lang="es-UY" sz="3600" dirty="0">
                <a:solidFill>
                  <a:srgbClr val="FF0000"/>
                </a:solidFill>
                <a:latin typeface="TT160t00"/>
              </a:rPr>
              <a:t>Niveles de incidencia política</a:t>
            </a:r>
            <a:endParaRPr lang="es-PE" sz="3600" b="1" dirty="0" smtClean="0">
              <a:latin typeface="Calibri" pitchFamily="34" charset="0"/>
            </a:endParaRPr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608512"/>
          </a:xfrm>
        </p:spPr>
        <p:txBody>
          <a:bodyPr/>
          <a:lstStyle/>
          <a:p>
            <a:pPr marL="0" indent="0">
              <a:buNone/>
            </a:pPr>
            <a:r>
              <a:rPr lang="es-UY" sz="2000" b="1" dirty="0"/>
              <a:t>I</a:t>
            </a:r>
            <a:r>
              <a:rPr lang="es-UY" sz="2000" b="1" dirty="0" smtClean="0"/>
              <a:t>nternacional: </a:t>
            </a:r>
            <a:endParaRPr lang="es-UY" sz="2000" b="1" dirty="0" smtClean="0"/>
          </a:p>
          <a:p>
            <a:pPr lvl="1"/>
            <a:r>
              <a:rPr lang="es-UY" sz="1400" dirty="0" smtClean="0"/>
              <a:t>Convenciones </a:t>
            </a:r>
            <a:r>
              <a:rPr lang="es-UY" sz="1400" dirty="0"/>
              <a:t>y tratados </a:t>
            </a:r>
            <a:r>
              <a:rPr lang="es-UY" sz="1400" dirty="0" smtClean="0"/>
              <a:t>internacionales</a:t>
            </a:r>
          </a:p>
          <a:p>
            <a:pPr lvl="1"/>
            <a:r>
              <a:rPr lang="es-UY" sz="1400" dirty="0" smtClean="0"/>
              <a:t>Desarrollo </a:t>
            </a:r>
            <a:r>
              <a:rPr lang="es-UY" sz="1400" dirty="0"/>
              <a:t>de políticas de donantes</a:t>
            </a:r>
          </a:p>
          <a:p>
            <a:pPr marL="0" indent="0">
              <a:buNone/>
            </a:pPr>
            <a:r>
              <a:rPr lang="es-UY" sz="2000" b="1" dirty="0" smtClean="0"/>
              <a:t>Regional</a:t>
            </a:r>
            <a:r>
              <a:rPr lang="es-UY" sz="2000" b="1" dirty="0"/>
              <a:t>: </a:t>
            </a:r>
            <a:r>
              <a:rPr lang="es-UY" sz="2000" b="1" dirty="0" smtClean="0"/>
              <a:t>       </a:t>
            </a:r>
          </a:p>
          <a:p>
            <a:pPr lvl="1"/>
            <a:r>
              <a:rPr lang="es-UY" sz="1400" dirty="0" smtClean="0"/>
              <a:t>Políticas </a:t>
            </a:r>
            <a:r>
              <a:rPr lang="es-UY" sz="1400" dirty="0"/>
              <a:t>y estrategias de instituciones </a:t>
            </a:r>
            <a:r>
              <a:rPr lang="es-UY" sz="1400" dirty="0" smtClean="0"/>
              <a:t>regionales</a:t>
            </a:r>
          </a:p>
          <a:p>
            <a:pPr lvl="1"/>
            <a:r>
              <a:rPr lang="es-UY" sz="1400" dirty="0" smtClean="0"/>
              <a:t>Promueve las buenas prácticas nacionales dentro de las regiones</a:t>
            </a:r>
          </a:p>
          <a:p>
            <a:pPr marL="0" indent="0">
              <a:buNone/>
            </a:pPr>
            <a:r>
              <a:rPr lang="es-UY" sz="2000" b="1" dirty="0" smtClean="0"/>
              <a:t>Nacional</a:t>
            </a:r>
            <a:r>
              <a:rPr lang="es-UY" sz="2000" b="1" dirty="0"/>
              <a:t>: </a:t>
            </a:r>
            <a:endParaRPr lang="es-UY" sz="2000" b="1" dirty="0" smtClean="0"/>
          </a:p>
          <a:p>
            <a:pPr lvl="1"/>
            <a:r>
              <a:rPr lang="es-UY" sz="1400" dirty="0" smtClean="0"/>
              <a:t>Legislación </a:t>
            </a:r>
            <a:r>
              <a:rPr lang="es-UY" sz="1400" dirty="0" smtClean="0"/>
              <a:t>especifica </a:t>
            </a:r>
            <a:endParaRPr lang="es-UY" sz="1400" dirty="0" smtClean="0"/>
          </a:p>
          <a:p>
            <a:pPr lvl="1"/>
            <a:r>
              <a:rPr lang="es-UY" sz="1400" dirty="0" smtClean="0"/>
              <a:t>Políticas </a:t>
            </a:r>
            <a:r>
              <a:rPr lang="es-UY" sz="1400" dirty="0" smtClean="0"/>
              <a:t>y estrategias </a:t>
            </a:r>
            <a:r>
              <a:rPr lang="es-UY" sz="1400" dirty="0" smtClean="0"/>
              <a:t>nacionales</a:t>
            </a:r>
          </a:p>
          <a:p>
            <a:pPr lvl="1"/>
            <a:r>
              <a:rPr lang="es-UY" sz="1400" dirty="0" smtClean="0"/>
              <a:t>Estructuras institucionales</a:t>
            </a:r>
          </a:p>
          <a:p>
            <a:pPr lvl="1"/>
            <a:r>
              <a:rPr lang="es-UY" sz="1400" dirty="0" smtClean="0"/>
              <a:t>Asignación </a:t>
            </a:r>
            <a:r>
              <a:rPr lang="es-UY" sz="1400" dirty="0"/>
              <a:t>de recursos para los </a:t>
            </a:r>
            <a:r>
              <a:rPr lang="es-UY" sz="1400" dirty="0" smtClean="0"/>
              <a:t>niños</a:t>
            </a:r>
          </a:p>
          <a:p>
            <a:pPr lvl="1"/>
            <a:r>
              <a:rPr lang="es-UY" sz="1400" dirty="0" smtClean="0"/>
              <a:t>Sistema </a:t>
            </a:r>
            <a:r>
              <a:rPr lang="es-UY" sz="1400" dirty="0" smtClean="0"/>
              <a:t>de información de datos</a:t>
            </a:r>
          </a:p>
          <a:p>
            <a:pPr marL="0" indent="0">
              <a:buNone/>
            </a:pPr>
            <a:r>
              <a:rPr lang="es-UY" sz="2000" b="1" dirty="0" smtClean="0"/>
              <a:t>Local</a:t>
            </a:r>
            <a:r>
              <a:rPr lang="es-UY" sz="2000" b="1" dirty="0"/>
              <a:t>: </a:t>
            </a:r>
            <a:endParaRPr lang="es-UY" sz="2000" b="1" dirty="0" smtClean="0"/>
          </a:p>
          <a:p>
            <a:pPr lvl="1"/>
            <a:r>
              <a:rPr lang="es-UY" sz="1400" dirty="0" smtClean="0"/>
              <a:t>Implementación </a:t>
            </a:r>
            <a:r>
              <a:rPr lang="es-UY" sz="1400" dirty="0"/>
              <a:t>local de </a:t>
            </a:r>
            <a:r>
              <a:rPr lang="es-UY" sz="1400" dirty="0" smtClean="0"/>
              <a:t>legislación</a:t>
            </a:r>
          </a:p>
          <a:p>
            <a:pPr lvl="1"/>
            <a:r>
              <a:rPr lang="es-UY" sz="1400" dirty="0" smtClean="0"/>
              <a:t>Políticas </a:t>
            </a:r>
            <a:r>
              <a:rPr lang="es-UY" sz="1400" dirty="0" smtClean="0"/>
              <a:t>y estrategias locales </a:t>
            </a:r>
            <a:endParaRPr lang="es-UY" sz="1400" dirty="0"/>
          </a:p>
          <a:p>
            <a:pPr lvl="1"/>
            <a:r>
              <a:rPr lang="es-UY" sz="1400" dirty="0" smtClean="0"/>
              <a:t>Debate </a:t>
            </a:r>
            <a:r>
              <a:rPr lang="es-UY" sz="1400" dirty="0"/>
              <a:t>local sobre la distribución de </a:t>
            </a:r>
            <a:r>
              <a:rPr lang="es-UY" sz="1400" dirty="0" smtClean="0"/>
              <a:t>recursos</a:t>
            </a:r>
          </a:p>
          <a:p>
            <a:pPr lvl="1"/>
            <a:r>
              <a:rPr lang="es-UY" sz="1400" dirty="0" smtClean="0"/>
              <a:t>Acceso </a:t>
            </a:r>
            <a:r>
              <a:rPr lang="es-UY" sz="1400" dirty="0"/>
              <a:t>a recursos y servicios</a:t>
            </a:r>
          </a:p>
          <a:p>
            <a:pPr marL="0" indent="0">
              <a:buNone/>
            </a:pPr>
            <a:r>
              <a:rPr lang="es-UY" sz="2000" dirty="0" smtClean="0"/>
              <a:t>           </a:t>
            </a:r>
            <a:endParaRPr lang="es-PE" dirty="0" smtClean="0"/>
          </a:p>
        </p:txBody>
      </p:sp>
    </p:spTree>
    <p:extLst>
      <p:ext uri="{BB962C8B-B14F-4D97-AF65-F5344CB8AC3E}">
        <p14:creationId xmlns:p14="http://schemas.microsoft.com/office/powerpoint/2010/main" val="72748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owerpoint">
  <a:themeElements>
    <a:clrScheme name="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FFFF80"/>
      </a:accent2>
      <a:accent3>
        <a:srgbClr val="FFFFFF"/>
      </a:accent3>
      <a:accent4>
        <a:srgbClr val="000000"/>
      </a:accent4>
      <a:accent5>
        <a:srgbClr val="FFAAAA"/>
      </a:accent5>
      <a:accent6>
        <a:srgbClr val="E7E773"/>
      </a:accent6>
      <a:hlink>
        <a:srgbClr val="D1F0B2"/>
      </a:hlink>
      <a:folHlink>
        <a:srgbClr val="B2C2D1"/>
      </a:folHlink>
    </a:clrScheme>
    <a:fontScheme name="Powerpoint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64" charset="0"/>
          </a:defRPr>
        </a:defPPr>
      </a:lstStyle>
    </a:lnDef>
  </a:objectDefaults>
  <a:extraClrSchemeLst>
    <a:extraClrScheme>
      <a:clrScheme name="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FFFF8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E773"/>
        </a:accent6>
        <a:hlink>
          <a:srgbClr val="D1F0B2"/>
        </a:hlink>
        <a:folHlink>
          <a:srgbClr val="B2C2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Powerpoint">
  <a:themeElements>
    <a:clrScheme name="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FFFF80"/>
      </a:accent2>
      <a:accent3>
        <a:srgbClr val="FFFFFF"/>
      </a:accent3>
      <a:accent4>
        <a:srgbClr val="000000"/>
      </a:accent4>
      <a:accent5>
        <a:srgbClr val="FFAAAA"/>
      </a:accent5>
      <a:accent6>
        <a:srgbClr val="E7E773"/>
      </a:accent6>
      <a:hlink>
        <a:srgbClr val="D1F0B2"/>
      </a:hlink>
      <a:folHlink>
        <a:srgbClr val="B2C2D1"/>
      </a:folHlink>
    </a:clrScheme>
    <a:fontScheme name="Powerpoint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64" charset="0"/>
          </a:defRPr>
        </a:defPPr>
      </a:lstStyle>
    </a:lnDef>
  </a:objectDefaults>
  <a:extraClrSchemeLst>
    <a:extraClrScheme>
      <a:clrScheme name="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FFFF8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E773"/>
        </a:accent6>
        <a:hlink>
          <a:srgbClr val="D1F0B2"/>
        </a:hlink>
        <a:folHlink>
          <a:srgbClr val="B2C2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owerpoint">
  <a:themeElements>
    <a:clrScheme name="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FFFF80"/>
      </a:accent2>
      <a:accent3>
        <a:srgbClr val="FFFFFF"/>
      </a:accent3>
      <a:accent4>
        <a:srgbClr val="000000"/>
      </a:accent4>
      <a:accent5>
        <a:srgbClr val="FFAAAA"/>
      </a:accent5>
      <a:accent6>
        <a:srgbClr val="E7E773"/>
      </a:accent6>
      <a:hlink>
        <a:srgbClr val="D1F0B2"/>
      </a:hlink>
      <a:folHlink>
        <a:srgbClr val="B2C2D1"/>
      </a:folHlink>
    </a:clrScheme>
    <a:fontScheme name="Powerpoint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64" charset="0"/>
          </a:defRPr>
        </a:defPPr>
      </a:lstStyle>
    </a:lnDef>
  </a:objectDefaults>
  <a:extraClrSchemeLst>
    <a:extraClrScheme>
      <a:clrScheme name="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FFFF8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E773"/>
        </a:accent6>
        <a:hlink>
          <a:srgbClr val="D1F0B2"/>
        </a:hlink>
        <a:folHlink>
          <a:srgbClr val="B2C2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owerpoint">
  <a:themeElements>
    <a:clrScheme name="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FFFF80"/>
      </a:accent2>
      <a:accent3>
        <a:srgbClr val="FFFFFF"/>
      </a:accent3>
      <a:accent4>
        <a:srgbClr val="000000"/>
      </a:accent4>
      <a:accent5>
        <a:srgbClr val="FFAAAA"/>
      </a:accent5>
      <a:accent6>
        <a:srgbClr val="E7E773"/>
      </a:accent6>
      <a:hlink>
        <a:srgbClr val="D1F0B2"/>
      </a:hlink>
      <a:folHlink>
        <a:srgbClr val="B2C2D1"/>
      </a:folHlink>
    </a:clrScheme>
    <a:fontScheme name="Powerpoint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64" charset="0"/>
          </a:defRPr>
        </a:defPPr>
      </a:lstStyle>
    </a:lnDef>
  </a:objectDefaults>
  <a:extraClrSchemeLst>
    <a:extraClrScheme>
      <a:clrScheme name="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FFFF8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E773"/>
        </a:accent6>
        <a:hlink>
          <a:srgbClr val="D1F0B2"/>
        </a:hlink>
        <a:folHlink>
          <a:srgbClr val="B2C2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Powerpoint">
  <a:themeElements>
    <a:clrScheme name="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FFFF80"/>
      </a:accent2>
      <a:accent3>
        <a:srgbClr val="FFFFFF"/>
      </a:accent3>
      <a:accent4>
        <a:srgbClr val="000000"/>
      </a:accent4>
      <a:accent5>
        <a:srgbClr val="FFAAAA"/>
      </a:accent5>
      <a:accent6>
        <a:srgbClr val="E7E773"/>
      </a:accent6>
      <a:hlink>
        <a:srgbClr val="D1F0B2"/>
      </a:hlink>
      <a:folHlink>
        <a:srgbClr val="B2C2D1"/>
      </a:folHlink>
    </a:clrScheme>
    <a:fontScheme name="Powerpoint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64" charset="0"/>
          </a:defRPr>
        </a:defPPr>
      </a:lstStyle>
    </a:lnDef>
  </a:objectDefaults>
  <a:extraClrSchemeLst>
    <a:extraClrScheme>
      <a:clrScheme name="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FFFF8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E7E773"/>
        </a:accent6>
        <a:hlink>
          <a:srgbClr val="D1F0B2"/>
        </a:hlink>
        <a:folHlink>
          <a:srgbClr val="B2C2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947FAE7E93BBA48AAE86D209588BA52" ma:contentTypeVersion="12" ma:contentTypeDescription="Crear nuevo documento." ma:contentTypeScope="" ma:versionID="556461fb2a551967c16561c9c4d6451f">
  <xsd:schema xmlns:xsd="http://www.w3.org/2001/XMLSchema" xmlns:xs="http://www.w3.org/2001/XMLSchema" xmlns:p="http://schemas.microsoft.com/office/2006/metadata/properties" xmlns:ns2="bae853df-5293-4d1c-8960-02212f99e47f" xmlns:ns3="785390bb-11ba-4ae5-9ca6-328a16bef388" targetNamespace="http://schemas.microsoft.com/office/2006/metadata/properties" ma:root="true" ma:fieldsID="2f6e15f4e0a656e2e8a283f117c721c2" ns2:_="" ns3:_="">
    <xsd:import namespace="bae853df-5293-4d1c-8960-02212f99e47f"/>
    <xsd:import namespace="785390bb-11ba-4ae5-9ca6-328a16bef3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853df-5293-4d1c-8960-02212f99e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390bb-11ba-4ae5-9ca6-328a16bef38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1BBFDE-DBEB-4086-A442-1066D4627003}"/>
</file>

<file path=customXml/itemProps2.xml><?xml version="1.0" encoding="utf-8"?>
<ds:datastoreItem xmlns:ds="http://schemas.openxmlformats.org/officeDocument/2006/customXml" ds:itemID="{04686AA8-203C-419F-9A9B-48DBF23EC228}"/>
</file>

<file path=customXml/itemProps3.xml><?xml version="1.0" encoding="utf-8"?>
<ds:datastoreItem xmlns:ds="http://schemas.openxmlformats.org/officeDocument/2006/customXml" ds:itemID="{22959928-46AB-4517-87F0-B2DD3793CD5D}"/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15197</TotalTime>
  <Words>1338</Words>
  <Application>Microsoft Office PowerPoint</Application>
  <PresentationFormat>Presentación en pantalla (4:3)</PresentationFormat>
  <Paragraphs>203</Paragraphs>
  <Slides>29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13</vt:i4>
      </vt:variant>
      <vt:variant>
        <vt:lpstr>Tema</vt:lpstr>
      </vt:variant>
      <vt:variant>
        <vt:i4>7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50" baseType="lpstr">
      <vt:lpstr>MS PGothic</vt:lpstr>
      <vt:lpstr>Arial</vt:lpstr>
      <vt:lpstr>Calibri</vt:lpstr>
      <vt:lpstr>Gill Sans</vt:lpstr>
      <vt:lpstr>Gill Sans Infant Std</vt:lpstr>
      <vt:lpstr>Gill Sans MT</vt:lpstr>
      <vt:lpstr>GillSans Light</vt:lpstr>
      <vt:lpstr>Times</vt:lpstr>
      <vt:lpstr>Times New Roman</vt:lpstr>
      <vt:lpstr>Trade Gothic LT Com Cn</vt:lpstr>
      <vt:lpstr>TT160t00</vt:lpstr>
      <vt:lpstr>TT1F0t00</vt:lpstr>
      <vt:lpstr>Wingdings</vt:lpstr>
      <vt:lpstr>Powerpoint</vt:lpstr>
      <vt:lpstr>4_Powerpoint</vt:lpstr>
      <vt:lpstr>3_Powerpoint</vt:lpstr>
      <vt:lpstr>2_Powerpoint</vt:lpstr>
      <vt:lpstr>1_Diseño personalizado</vt:lpstr>
      <vt:lpstr>1_Powerpoint</vt:lpstr>
      <vt:lpstr>Diseño personalizado</vt:lpstr>
      <vt:lpstr>think-cell Slide</vt:lpstr>
      <vt:lpstr>INCIDENCIA POLITICA</vt:lpstr>
      <vt:lpstr>Definición según  Save the Children</vt:lpstr>
      <vt:lpstr>Presentación de PowerPoint</vt:lpstr>
      <vt:lpstr>Presentación de PowerPoint</vt:lpstr>
      <vt:lpstr>Presentación de PowerPoint</vt:lpstr>
      <vt:lpstr>Presentación de PowerPoint</vt:lpstr>
      <vt:lpstr>Definición según  Save the Children</vt:lpstr>
      <vt:lpstr>Presentación de PowerPoint</vt:lpstr>
      <vt:lpstr>Niveles de incidencia política</vt:lpstr>
      <vt:lpstr>Algunos mecanismos de reportar</vt:lpstr>
      <vt:lpstr>Enfoque de derechos </vt:lpstr>
      <vt:lpstr>Incidencia</vt:lpstr>
      <vt:lpstr>Movilización comunitaria:  Un mecanismo para apoyar procesos de incidencia</vt:lpstr>
      <vt:lpstr>La importancia de la participación de los NNA en procesos de incidencia</vt:lpstr>
      <vt:lpstr>NNA en procesos de incidencia:  Dos formas de participación </vt:lpstr>
      <vt:lpstr>Requerimientos básicos para la participación de NNA</vt:lpstr>
      <vt:lpstr>MEDIA/ COMs como mecanismo de apoyo</vt:lpstr>
      <vt:lpstr> Generando cambios</vt:lpstr>
      <vt:lpstr>Los tres pilares de la programación con enfoque en derechos </vt:lpstr>
      <vt:lpstr>Presentación de PowerPoint</vt:lpstr>
      <vt:lpstr>Ciclo de incidencia politica</vt:lpstr>
      <vt:lpstr> ¿Posibles acciones?</vt:lpstr>
      <vt:lpstr>PLAN ESTRATEGICO 2019</vt:lpstr>
      <vt:lpstr>Presentación de PowerPoint</vt:lpstr>
      <vt:lpstr>LAC Thematic Priorities for 2019-2021</vt:lpstr>
      <vt:lpstr>Los estándares internacionales están siendo incorporados por parte de los operadores del estado y sociedad civil en la preparación y respuesta a la emergencia humanitaria de la niñez y adolescencia en contexto migratorio  Los estados de la región han integrado a la niñez y adolescencia en contexto migratorio como una prioridad. Las oficinas de SC y socios han fortalecido su capacidad y desarrollado acciones de monitoreo, awareness raising, vigilancia, exigibilidad y trabajo conjunto hacia y con los estados en temas de niñez y adolescencia en contexto de movilidad humana.     </vt:lpstr>
      <vt:lpstr>Los estados han establecido e implementado nuevas normativas (cuando fuera necesario) y políticas públicas en diferentes niveles de descentralización dirigidas a la protección de la violencia basada en género, con énfasis en la violencia sexual.  Los estados han establecido e implementado nuevas normativas (cuando fuera necesario) y/o políticas públicas en diferentes niveles de descentralización dirigidas a la protección del castigo físico y humillante.</vt:lpstr>
      <vt:lpstr>Las oficinas de SC y socios han fortalecido su capacidad y desarrollado acciones de monitoreo, e incidencia para promover la implementación por parte de los estados de Sistemas Nacionales de Protección integral que integren el abordaje adecuado de la violencia, asegurando su presupuesto</vt:lpstr>
      <vt:lpstr>INCIDENCIA ES UNA TAREA  DE TODOS Y TODAS!</vt:lpstr>
    </vt:vector>
  </TitlesOfParts>
  <Company>Save the Children Sweden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Irene Cederholm</dc:creator>
  <cp:lastModifiedBy>Kuhnel, Nina</cp:lastModifiedBy>
  <cp:revision>485</cp:revision>
  <dcterms:created xsi:type="dcterms:W3CDTF">2008-02-19T17:06:20Z</dcterms:created>
  <dcterms:modified xsi:type="dcterms:W3CDTF">2019-06-10T02:53:28Z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0x010100A947FAE7E93BBA48AAE86D209588BA52</vt:lpwstr>
  </property>
</Properties>
</file>