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aco" initials="d" lastIdx="1" clrIdx="0">
    <p:extLst>
      <p:ext uri="{19B8F6BF-5375-455C-9EA6-DF929625EA0E}">
        <p15:presenceInfo xmlns:p15="http://schemas.microsoft.com/office/powerpoint/2012/main" userId="drac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1321" y="1209857"/>
            <a:ext cx="2286000" cy="200025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113" y="804049"/>
            <a:ext cx="2727791" cy="278047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1485" y="896029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3600" dirty="0">
                <a:solidFill>
                  <a:srgbClr val="FF0000"/>
                </a:solidFill>
              </a:rPr>
              <a:t>¿Que es violencia?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15930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3333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DC6F6D59-3244-4174-895B-63473FDA35AB}"/>
              </a:ext>
            </a:extLst>
          </p:cNvPr>
          <p:cNvSpPr/>
          <p:nvPr/>
        </p:nvSpPr>
        <p:spPr>
          <a:xfrm>
            <a:off x="235527" y="1596869"/>
            <a:ext cx="6040586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BO" dirty="0"/>
              <a:t>La violencia es la intención, acción u omisión mediante la cual intentamos imponer nuestra voluntad sobre otros, generando daños físicos, psicológicos, sexuales o de otro tipo</a:t>
            </a:r>
            <a:r>
              <a:rPr lang="es-BO" dirty="0" smtClean="0"/>
              <a:t>.</a:t>
            </a:r>
          </a:p>
          <a:p>
            <a:pPr algn="ctr"/>
            <a:r>
              <a:rPr lang="es-BO" dirty="0"/>
              <a:t>La violencia basada en </a:t>
            </a:r>
            <a:r>
              <a:rPr lang="es-BO" dirty="0" smtClean="0"/>
              <a:t>género (VBG) se </a:t>
            </a:r>
            <a:r>
              <a:rPr lang="es-BO" dirty="0"/>
              <a:t>refiere a todas las formas de violencia que las personas sufren debido a su </a:t>
            </a:r>
            <a:r>
              <a:rPr lang="es-BO" dirty="0" smtClean="0"/>
              <a:t>género </a:t>
            </a:r>
            <a:r>
              <a:rPr lang="es-BO" dirty="0"/>
              <a:t>y que se originan en relaciones desiguales de poder (mujeres-hombres, diferentes grupos étnicos, etc.).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746905" y="3529263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3600" dirty="0" smtClean="0">
                <a:solidFill>
                  <a:srgbClr val="FF0000"/>
                </a:solidFill>
              </a:rPr>
              <a:t>Tipos de violencia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C6F6D59-3244-4174-895B-63473FDA35AB}"/>
              </a:ext>
            </a:extLst>
          </p:cNvPr>
          <p:cNvSpPr/>
          <p:nvPr/>
        </p:nvSpPr>
        <p:spPr>
          <a:xfrm>
            <a:off x="2720" y="4244869"/>
            <a:ext cx="9001183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s-BO" sz="2400" dirty="0" smtClean="0"/>
              <a:t>         Violencia física.			Violencia </a:t>
            </a:r>
            <a:r>
              <a:rPr lang="es-BO" sz="2400" dirty="0" err="1" smtClean="0"/>
              <a:t>feminicida</a:t>
            </a:r>
            <a:r>
              <a:rPr lang="es-BO" sz="2400" dirty="0" smtClean="0"/>
              <a:t>.               </a:t>
            </a:r>
          </a:p>
          <a:p>
            <a:r>
              <a:rPr lang="es-BO" sz="2400" dirty="0"/>
              <a:t> </a:t>
            </a:r>
            <a:r>
              <a:rPr lang="es-BO" sz="2400" dirty="0" smtClean="0"/>
              <a:t>        Violencia sexual.			Violencia contra los derechos.</a:t>
            </a:r>
          </a:p>
          <a:p>
            <a:r>
              <a:rPr lang="es-BO" sz="2400" dirty="0"/>
              <a:t> </a:t>
            </a:r>
            <a:r>
              <a:rPr lang="es-BO" sz="2400" dirty="0" smtClean="0"/>
              <a:t>        </a:t>
            </a:r>
            <a:r>
              <a:rPr lang="es-BO" sz="2400" dirty="0"/>
              <a:t>V</a:t>
            </a:r>
            <a:r>
              <a:rPr lang="es-BO" sz="2400" dirty="0" smtClean="0"/>
              <a:t>iolencia económica.     		Violencia laboral.    </a:t>
            </a:r>
          </a:p>
          <a:p>
            <a:r>
              <a:rPr lang="es-BO" sz="2400" dirty="0" smtClean="0"/>
              <a:t>         Violencia psicológica.		Violencia en la familia.   </a:t>
            </a:r>
          </a:p>
          <a:p>
            <a:r>
              <a:rPr lang="es-BO" sz="2400" dirty="0"/>
              <a:t> </a:t>
            </a:r>
            <a:r>
              <a:rPr lang="es-BO" sz="2400" dirty="0" smtClean="0"/>
              <a:t>        Violencia en el sistema educativo.</a:t>
            </a:r>
            <a:endParaRPr lang="es-BO" sz="2400" dirty="0"/>
          </a:p>
        </p:txBody>
      </p:sp>
    </p:spTree>
    <p:extLst>
      <p:ext uri="{BB962C8B-B14F-4D97-AF65-F5344CB8AC3E}">
        <p14:creationId xmlns:p14="http://schemas.microsoft.com/office/powerpoint/2010/main" val="421930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prevencion violenc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63088" y="1013560"/>
            <a:ext cx="213870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850" y="547251"/>
            <a:ext cx="2727791" cy="278047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35527" y="1025157"/>
            <a:ext cx="5915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2800" b="1" dirty="0">
                <a:solidFill>
                  <a:srgbClr val="FF0000"/>
                </a:solidFill>
              </a:rPr>
              <a:t>Causas y consecuencias de la violencia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15930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3333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DC6F6D59-3244-4174-895B-63473FDA35AB}"/>
              </a:ext>
            </a:extLst>
          </p:cNvPr>
          <p:cNvSpPr/>
          <p:nvPr/>
        </p:nvSpPr>
        <p:spPr>
          <a:xfrm>
            <a:off x="653079" y="1587371"/>
            <a:ext cx="5205482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BO" sz="2000" dirty="0"/>
              <a:t>La discriminación y la falta de equidad son las principales causas para la violencia contra la mujer y el maltrato infantil en </a:t>
            </a:r>
            <a:r>
              <a:rPr lang="es-BO" sz="2000" dirty="0" smtClean="0"/>
              <a:t>Bolivia.</a:t>
            </a:r>
            <a:endParaRPr lang="es-BO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C6F6D59-3244-4174-895B-63473FDA35AB}"/>
              </a:ext>
            </a:extLst>
          </p:cNvPr>
          <p:cNvSpPr/>
          <p:nvPr/>
        </p:nvSpPr>
        <p:spPr>
          <a:xfrm>
            <a:off x="806271" y="3529547"/>
            <a:ext cx="7273014" cy="2554545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BO" sz="2000" dirty="0" smtClean="0"/>
              <a:t>Autoestima baja.  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BO" sz="2000" dirty="0" smtClean="0"/>
              <a:t>Miedo. </a:t>
            </a:r>
            <a:endParaRPr lang="es-BO" sz="2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BO" sz="2000" dirty="0" smtClean="0"/>
              <a:t>Ansiedad</a:t>
            </a:r>
            <a:r>
              <a:rPr lang="es-BO" sz="2000" dirty="0"/>
              <a:t>, estrés, continuo estado de </a:t>
            </a:r>
            <a:r>
              <a:rPr lang="es-BO" sz="2000" dirty="0" smtClean="0"/>
              <a:t>alerta. </a:t>
            </a:r>
            <a:endParaRPr lang="es-BO" sz="2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BO" sz="2000" dirty="0" smtClean="0"/>
              <a:t>Posible </a:t>
            </a:r>
            <a:r>
              <a:rPr lang="es-BO" sz="2000" dirty="0"/>
              <a:t>repetición de conductas </a:t>
            </a:r>
            <a:r>
              <a:rPr lang="es-BO" sz="2000" dirty="0" smtClean="0"/>
              <a:t>violentas</a:t>
            </a:r>
            <a:r>
              <a:rPr lang="es-BO" sz="2000" dirty="0"/>
              <a:t>.</a:t>
            </a:r>
            <a:endParaRPr lang="es-BO" sz="20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BO" sz="2000" dirty="0" smtClean="0"/>
              <a:t>Distintas </a:t>
            </a:r>
            <a:r>
              <a:rPr lang="es-BO" sz="2000" dirty="0"/>
              <a:t>expresiones de malestar en la salud (física y psicológica</a:t>
            </a:r>
            <a:r>
              <a:rPr lang="es-BO" sz="2000" dirty="0" smtClean="0"/>
              <a:t>). </a:t>
            </a:r>
            <a:endParaRPr lang="es-BO" sz="2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BO" sz="2000" dirty="0" smtClean="0"/>
              <a:t>Dificultad </a:t>
            </a:r>
            <a:r>
              <a:rPr lang="es-BO" sz="2000" dirty="0"/>
              <a:t>en la toma de decisiones por miedo a </a:t>
            </a:r>
            <a:r>
              <a:rPr lang="es-BO" sz="2000" dirty="0" smtClean="0"/>
              <a:t>equivocarse</a:t>
            </a:r>
            <a:r>
              <a:rPr lang="es-BO" sz="2000" dirty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BO" sz="2000" dirty="0" smtClean="0"/>
              <a:t>Trastornos </a:t>
            </a:r>
            <a:r>
              <a:rPr lang="es-BO" sz="2000" dirty="0"/>
              <a:t>alimenticios </a:t>
            </a:r>
            <a:r>
              <a:rPr lang="es-BO" sz="2000" dirty="0" smtClean="0"/>
              <a:t>severos.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BO" sz="2000" dirty="0" smtClean="0"/>
              <a:t>Trastorno del sueño y depresión.</a:t>
            </a:r>
            <a:endParaRPr lang="es-BO" sz="2000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DC6F6D59-3244-4174-895B-63473FDA35AB}"/>
              </a:ext>
            </a:extLst>
          </p:cNvPr>
          <p:cNvSpPr/>
          <p:nvPr/>
        </p:nvSpPr>
        <p:spPr>
          <a:xfrm>
            <a:off x="480427" y="2682888"/>
            <a:ext cx="607794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s-BO" sz="2400" b="1" dirty="0" smtClean="0">
                <a:solidFill>
                  <a:srgbClr val="FF0000"/>
                </a:solidFill>
              </a:rPr>
              <a:t>Las personas que sufren violencia tienen las siguientes consecuencias:</a:t>
            </a:r>
            <a:endParaRPr lang="es-BO" sz="2400" b="1" dirty="0">
              <a:solidFill>
                <a:srgbClr val="FF0000"/>
              </a:solidFill>
            </a:endParaRPr>
          </a:p>
        </p:txBody>
      </p:sp>
      <p:sp>
        <p:nvSpPr>
          <p:cNvPr id="2" name="AutoShape 2" descr="Resultado de imagen para prevencion violencia en la famil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174633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no violencia">
            <a:extLst>
              <a:ext uri="{FF2B5EF4-FFF2-40B4-BE49-F238E27FC236}">
                <a16:creationId xmlns:a16="http://schemas.microsoft.com/office/drawing/2014/main" id="{7F72F4D7-CF0F-4061-8C29-AC51B8D85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443" y="1135439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128" y="619239"/>
            <a:ext cx="3124706" cy="318505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15930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3333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2" name="Bocadillo: rectángulo con esquinas redondeadas 1">
            <a:extLst>
              <a:ext uri="{FF2B5EF4-FFF2-40B4-BE49-F238E27FC236}">
                <a16:creationId xmlns:a16="http://schemas.microsoft.com/office/drawing/2014/main" id="{238CB16D-3572-4E58-8962-A2ABA335ACC8}"/>
              </a:ext>
            </a:extLst>
          </p:cNvPr>
          <p:cNvSpPr/>
          <p:nvPr/>
        </p:nvSpPr>
        <p:spPr>
          <a:xfrm>
            <a:off x="235527" y="4191348"/>
            <a:ext cx="3584976" cy="1574613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E</a:t>
            </a:r>
            <a:r>
              <a:rPr lang="es-B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n </a:t>
            </a:r>
            <a:r>
              <a:rPr lang="es-B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la casa las labores del hogar </a:t>
            </a:r>
            <a:r>
              <a:rPr lang="es-B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son </a:t>
            </a:r>
            <a:r>
              <a:rPr lang="es-B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responsabilidades tanto de las mujeres como de los</a:t>
            </a:r>
          </a:p>
          <a:p>
            <a:pPr algn="ctr"/>
            <a:r>
              <a:rPr lang="es-B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hombres; es importante trabajar en equipo y cooperar en la casa.</a:t>
            </a:r>
            <a:endParaRPr lang="es-ES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13" name="Bocadillo: rectángulo 12">
            <a:extLst>
              <a:ext uri="{FF2B5EF4-FFF2-40B4-BE49-F238E27FC236}">
                <a16:creationId xmlns:a16="http://schemas.microsoft.com/office/drawing/2014/main" id="{85349ECF-166F-41AB-9C01-53D0B8F11AF0}"/>
              </a:ext>
            </a:extLst>
          </p:cNvPr>
          <p:cNvSpPr/>
          <p:nvPr/>
        </p:nvSpPr>
        <p:spPr>
          <a:xfrm>
            <a:off x="235527" y="1616798"/>
            <a:ext cx="5444837" cy="2187492"/>
          </a:xfrm>
          <a:prstGeom prst="wedgeRectCallout">
            <a:avLst>
              <a:gd name="adj1" fmla="val -23353"/>
              <a:gd name="adj2" fmla="val 49594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BO" sz="2000" dirty="0" smtClean="0">
                <a:solidFill>
                  <a:schemeClr val="accent2">
                    <a:lumMod val="50000"/>
                  </a:schemeClr>
                </a:solidFill>
              </a:rPr>
              <a:t>Las y los adolescentes </a:t>
            </a:r>
            <a:r>
              <a:rPr lang="es-BO" sz="2000" dirty="0">
                <a:solidFill>
                  <a:schemeClr val="accent2">
                    <a:lumMod val="50000"/>
                  </a:schemeClr>
                </a:solidFill>
              </a:rPr>
              <a:t>tienen derecho a sentir y a expresar sus sentimientos. Si </a:t>
            </a:r>
            <a:r>
              <a:rPr lang="es-BO" sz="2000" dirty="0" smtClean="0">
                <a:solidFill>
                  <a:schemeClr val="accent2">
                    <a:lumMod val="50000"/>
                  </a:schemeClr>
                </a:solidFill>
              </a:rPr>
              <a:t>están </a:t>
            </a:r>
            <a:r>
              <a:rPr lang="es-BO" sz="2000" dirty="0">
                <a:solidFill>
                  <a:schemeClr val="accent2">
                    <a:lumMod val="50000"/>
                  </a:schemeClr>
                </a:solidFill>
              </a:rPr>
              <a:t>tristes, pueden llorar. El expresar los sentimientos no nos hace débiles; por el contrario, las personas que pueden expresarlos tienen mejores relaciones con los demás y tienen un buen estado de salud. 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7412" y="1039012"/>
            <a:ext cx="4405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2800" b="1" dirty="0" smtClean="0">
                <a:solidFill>
                  <a:srgbClr val="FF0000"/>
                </a:solidFill>
              </a:rPr>
              <a:t>Prevención ante </a:t>
            </a:r>
            <a:r>
              <a:rPr lang="es-BO" sz="2800" b="1" dirty="0">
                <a:solidFill>
                  <a:srgbClr val="FF0000"/>
                </a:solidFill>
              </a:rPr>
              <a:t>la violencia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Bocadillo: rectángulo 12">
            <a:extLst>
              <a:ext uri="{FF2B5EF4-FFF2-40B4-BE49-F238E27FC236}">
                <a16:creationId xmlns:a16="http://schemas.microsoft.com/office/drawing/2014/main" id="{85349ECF-166F-41AB-9C01-53D0B8F11AF0}"/>
              </a:ext>
            </a:extLst>
          </p:cNvPr>
          <p:cNvSpPr/>
          <p:nvPr/>
        </p:nvSpPr>
        <p:spPr>
          <a:xfrm>
            <a:off x="4039935" y="4060203"/>
            <a:ext cx="4687015" cy="1775478"/>
          </a:xfrm>
          <a:prstGeom prst="wedgeRectCallout">
            <a:avLst>
              <a:gd name="adj1" fmla="val -23353"/>
              <a:gd name="adj2" fmla="val 49594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BO" sz="2000" dirty="0" smtClean="0">
                <a:solidFill>
                  <a:srgbClr val="002060"/>
                </a:solidFill>
              </a:rPr>
              <a:t>Los </a:t>
            </a:r>
            <a:r>
              <a:rPr lang="es-BO" sz="2000" dirty="0">
                <a:solidFill>
                  <a:srgbClr val="002060"/>
                </a:solidFill>
              </a:rPr>
              <a:t>deportes </a:t>
            </a:r>
            <a:r>
              <a:rPr lang="es-BO" sz="2000" dirty="0" smtClean="0">
                <a:solidFill>
                  <a:srgbClr val="002060"/>
                </a:solidFill>
              </a:rPr>
              <a:t>y </a:t>
            </a:r>
            <a:r>
              <a:rPr lang="es-BO" sz="2000" dirty="0">
                <a:solidFill>
                  <a:srgbClr val="002060"/>
                </a:solidFill>
              </a:rPr>
              <a:t>los juegos no tienen </a:t>
            </a:r>
            <a:r>
              <a:rPr lang="es-BO" sz="2000" dirty="0" smtClean="0">
                <a:solidFill>
                  <a:srgbClr val="002060"/>
                </a:solidFill>
              </a:rPr>
              <a:t>género, </a:t>
            </a:r>
            <a:r>
              <a:rPr lang="es-BO" sz="2000" dirty="0">
                <a:solidFill>
                  <a:srgbClr val="002060"/>
                </a:solidFill>
              </a:rPr>
              <a:t>las niñas pueden jugar al fútbol o practicar </a:t>
            </a:r>
            <a:r>
              <a:rPr lang="es-BO" sz="2000" dirty="0" smtClean="0">
                <a:solidFill>
                  <a:srgbClr val="002060"/>
                </a:solidFill>
              </a:rPr>
              <a:t>boxeo y </a:t>
            </a:r>
            <a:r>
              <a:rPr lang="es-BO" sz="2000" dirty="0">
                <a:solidFill>
                  <a:srgbClr val="002060"/>
                </a:solidFill>
              </a:rPr>
              <a:t>los niños pueden jugar con </a:t>
            </a:r>
            <a:r>
              <a:rPr lang="es-BO" sz="2000" dirty="0" smtClean="0">
                <a:solidFill>
                  <a:srgbClr val="002060"/>
                </a:solidFill>
              </a:rPr>
              <a:t>ollitas </a:t>
            </a:r>
            <a:r>
              <a:rPr lang="es-BO" sz="2000" dirty="0">
                <a:solidFill>
                  <a:srgbClr val="002060"/>
                </a:solidFill>
              </a:rPr>
              <a:t>y muñecas, si </a:t>
            </a:r>
            <a:r>
              <a:rPr lang="es-BO" sz="2000" dirty="0" smtClean="0">
                <a:solidFill>
                  <a:srgbClr val="002060"/>
                </a:solidFill>
              </a:rPr>
              <a:t>así </a:t>
            </a:r>
            <a:r>
              <a:rPr lang="es-BO" sz="2000" dirty="0">
                <a:solidFill>
                  <a:srgbClr val="002060"/>
                </a:solidFill>
              </a:rPr>
              <a:t>lo desean. Elige la actividad o juego de </a:t>
            </a:r>
            <a:r>
              <a:rPr lang="es-BO" sz="2000" dirty="0" smtClean="0">
                <a:solidFill>
                  <a:srgbClr val="002060"/>
                </a:solidFill>
              </a:rPr>
              <a:t>tu preferencia.</a:t>
            </a:r>
            <a:endParaRPr lang="es-BO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3532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5390bb-11ba-4ae5-9ca6-328a16bef388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A8AEC69-19EE-45C6-9F08-2ACB6D1A8B35}"/>
</file>

<file path=customXml/itemProps2.xml><?xml version="1.0" encoding="utf-8"?>
<ds:datastoreItem xmlns:ds="http://schemas.openxmlformats.org/officeDocument/2006/customXml" ds:itemID="{B90F2A02-B4CF-40F1-BFA2-273BF81A10D3}"/>
</file>

<file path=customXml/itemProps3.xml><?xml version="1.0" encoding="utf-8"?>
<ds:datastoreItem xmlns:ds="http://schemas.openxmlformats.org/officeDocument/2006/customXml" ds:itemID="{93693B7D-5A3E-48CD-835F-67D81779DC9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531</TotalTime>
  <Words>315</Words>
  <Application>Microsoft Office PowerPoint</Application>
  <PresentationFormat>Presentación en pantalla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Berlin Sans FB</vt:lpstr>
      <vt:lpstr>Calibri</vt:lpstr>
      <vt:lpstr>Calibri Light</vt:lpstr>
      <vt:lpstr>Courier New</vt:lpstr>
      <vt:lpstr>Trade Gothic LT Com Cn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Estevez, Armando</dc:creator>
  <cp:lastModifiedBy>Cerezo, Fernando</cp:lastModifiedBy>
  <cp:revision>48</cp:revision>
  <dcterms:created xsi:type="dcterms:W3CDTF">2019-11-07T19:37:04Z</dcterms:created>
  <dcterms:modified xsi:type="dcterms:W3CDTF">2019-11-13T23:21:16Z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  <property fmtid="{D5CDD505-2E9C-101B-9397-08002B2CF9AE}" pid="3" name="Order">
    <vt:r8>487600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