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6" r:id="rId4"/>
    <p:sldId id="267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co" initials="d" lastIdx="1" clrIdx="0">
    <p:extLst>
      <p:ext uri="{19B8F6BF-5375-455C-9EA6-DF929625EA0E}">
        <p15:presenceInfo xmlns:p15="http://schemas.microsoft.com/office/powerpoint/2012/main" userId="dra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9667054" y="426344"/>
            <a:ext cx="1303788" cy="189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Resultado de imagen para its imagenes">
            <a:extLst>
              <a:ext uri="{FF2B5EF4-FFF2-40B4-BE49-F238E27FC236}">
                <a16:creationId xmlns:a16="http://schemas.microsoft.com/office/drawing/2014/main" id="{47E7232E-1FB5-4DA9-98BC-FA4AA121D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70" y="907038"/>
            <a:ext cx="2301869" cy="259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40" y="615779"/>
            <a:ext cx="3151777" cy="308064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80426" y="956415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0000"/>
                </a:solidFill>
              </a:rPr>
              <a:t>Previniendo ITS y </a:t>
            </a:r>
            <a:r>
              <a:rPr lang="es-ES" sz="3600" dirty="0" smtClean="0">
                <a:solidFill>
                  <a:srgbClr val="FF0000"/>
                </a:solidFill>
              </a:rPr>
              <a:t>VIH/SIDA</a:t>
            </a:r>
            <a:endParaRPr lang="es-E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9284524C-33BD-44F0-9FA4-30F29D22B1C1}"/>
              </a:ext>
            </a:extLst>
          </p:cNvPr>
          <p:cNvSpPr/>
          <p:nvPr/>
        </p:nvSpPr>
        <p:spPr>
          <a:xfrm>
            <a:off x="259080" y="1493520"/>
            <a:ext cx="5833911" cy="3117182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infecciones de transmisión sexual (ITS) son infecciones que se transmiten de persona a persona a través del contacto sexual (por el intercambio de fluidos como sangre, semen, fluidos vaginales, heridas) </a:t>
            </a:r>
            <a:r>
              <a:rPr lang="es-E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cuando no se usa la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protección adecuada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252AD18-1251-4B8E-88C7-0DFD1C3D34AE}"/>
              </a:ext>
            </a:extLst>
          </p:cNvPr>
          <p:cNvSpPr/>
          <p:nvPr/>
        </p:nvSpPr>
        <p:spPr>
          <a:xfrm>
            <a:off x="5567582" y="4610702"/>
            <a:ext cx="3156857" cy="886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ES" sz="2000" dirty="0"/>
              <a:t>Son causadas por bacterias, virus, parásitos y hongos</a:t>
            </a:r>
          </a:p>
        </p:txBody>
      </p:sp>
      <p:sp>
        <p:nvSpPr>
          <p:cNvPr id="11" name="Diagrama de flujo: tarjeta 10">
            <a:extLst>
              <a:ext uri="{FF2B5EF4-FFF2-40B4-BE49-F238E27FC236}">
                <a16:creationId xmlns:a16="http://schemas.microsoft.com/office/drawing/2014/main" id="{004438E1-1A85-4A37-B706-2F0D5B7DC3B8}"/>
              </a:ext>
            </a:extLst>
          </p:cNvPr>
          <p:cNvSpPr/>
          <p:nvPr/>
        </p:nvSpPr>
        <p:spPr>
          <a:xfrm>
            <a:off x="907050" y="4882682"/>
            <a:ext cx="3980636" cy="1228558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/>
              <a:t>Afecta a personas que no usan protección,  algunas no tienen cura como el VIH y la Hepatitis B</a:t>
            </a:r>
          </a:p>
        </p:txBody>
      </p:sp>
    </p:spTree>
    <p:extLst>
      <p:ext uri="{BB962C8B-B14F-4D97-AF65-F5344CB8AC3E}">
        <p14:creationId xmlns:p14="http://schemas.microsoft.com/office/powerpoint/2010/main" val="3770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du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375" y="1058228"/>
            <a:ext cx="2677124" cy="197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94" y="538638"/>
            <a:ext cx="3124706" cy="3185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57495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8875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 smtClean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37850" y="776416"/>
            <a:ext cx="5681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3200" b="1" dirty="0">
                <a:solidFill>
                  <a:srgbClr val="E36C0A"/>
                </a:solidFill>
                <a:latin typeface="Trade Gothic LT Com Cn" panose="020B0806040303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Factores de riesgo para adquirir </a:t>
            </a:r>
            <a:r>
              <a:rPr lang="es-BO" sz="3200" b="1" dirty="0" smtClean="0">
                <a:solidFill>
                  <a:srgbClr val="E36C0A"/>
                </a:solidFill>
                <a:latin typeface="Trade Gothic LT Com Cn" panose="020B0806040303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endParaRPr lang="es-BO" sz="3200" dirty="0">
              <a:latin typeface="Trade Gothic LT Com Cn" panose="020B0806040303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337850" y="1722179"/>
            <a:ext cx="5606443" cy="214924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 smtClean="0"/>
              <a:t>No </a:t>
            </a:r>
            <a:r>
              <a:rPr lang="es-BO" sz="2200" dirty="0"/>
              <a:t>usar </a:t>
            </a:r>
            <a:r>
              <a:rPr lang="es-BO" sz="2200" dirty="0" smtClean="0"/>
              <a:t>condones o preservativos </a:t>
            </a:r>
            <a:r>
              <a:rPr lang="es-BO" sz="2200" dirty="0"/>
              <a:t>en las relaciones sexuales (oral, vaginal, anal).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Tener una pareja con antecedentes de 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Tener múltiples compañeras y compañeros sexuales (cambio frecuente de pareja sexual</a:t>
            </a:r>
            <a:r>
              <a:rPr lang="es-BO" sz="2200" dirty="0" smtClean="0"/>
              <a:t>).</a:t>
            </a:r>
            <a:endParaRPr lang="es-BO" sz="22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337850" y="3871422"/>
            <a:ext cx="8362805" cy="2039759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Hacerse tatuajes y piercings en </a:t>
            </a:r>
            <a:r>
              <a:rPr lang="es-BO" sz="2200" dirty="0" smtClean="0"/>
              <a:t>lugares </a:t>
            </a:r>
            <a:r>
              <a:rPr lang="es-BO" sz="2200" dirty="0"/>
              <a:t>de dudosa bioseguridad.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 smtClean="0"/>
              <a:t>Transfusiones sanguíneas sin el debido control.</a:t>
            </a:r>
            <a:endParaRPr lang="es-BO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Consumo de alcohol y drogas </a:t>
            </a:r>
            <a:r>
              <a:rPr lang="es-BO" sz="2200" dirty="0" err="1" smtClean="0"/>
              <a:t>intravenenosas</a:t>
            </a:r>
            <a:r>
              <a:rPr lang="es-BO" sz="2200" dirty="0" smtClean="0"/>
              <a:t>. </a:t>
            </a:r>
            <a:endParaRPr lang="es-BO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Abuso sexual; pareja con antecedentes de situación de </a:t>
            </a:r>
            <a:r>
              <a:rPr lang="es-BO" sz="2200" dirty="0" smtClean="0"/>
              <a:t>calle.</a:t>
            </a:r>
            <a:endParaRPr lang="es-BO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sz="2200" dirty="0"/>
              <a:t>Trabajo sexual </a:t>
            </a:r>
            <a:r>
              <a:rPr lang="es-BO" sz="2200" dirty="0" smtClean="0"/>
              <a:t>comercial. </a:t>
            </a:r>
            <a:endParaRPr lang="es-BO" sz="2200" dirty="0"/>
          </a:p>
        </p:txBody>
      </p:sp>
    </p:spTree>
    <p:extLst>
      <p:ext uri="{BB962C8B-B14F-4D97-AF65-F5344CB8AC3E}">
        <p14:creationId xmlns:p14="http://schemas.microsoft.com/office/powerpoint/2010/main" val="20145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ts imag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616" y="911946"/>
            <a:ext cx="2056347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9667054" y="426344"/>
            <a:ext cx="1303788" cy="189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40" y="615779"/>
            <a:ext cx="3151777" cy="308064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80426" y="1093575"/>
            <a:ext cx="5612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3200" dirty="0">
                <a:solidFill>
                  <a:srgbClr val="FF0000"/>
                </a:solidFill>
              </a:rPr>
              <a:t>¿Qué hacer cuando se presentan síntomas de una ITS?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252AD18-1251-4B8E-88C7-0DFD1C3D34AE}"/>
              </a:ext>
            </a:extLst>
          </p:cNvPr>
          <p:cNvSpPr/>
          <p:nvPr/>
        </p:nvSpPr>
        <p:spPr>
          <a:xfrm>
            <a:off x="5225143" y="3995056"/>
            <a:ext cx="3499296" cy="17961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BO" sz="2000" dirty="0" smtClean="0"/>
              <a:t>Usar </a:t>
            </a:r>
            <a:r>
              <a:rPr lang="es-BO" sz="2000" dirty="0"/>
              <a:t>condón en todas las relaciones sexuales.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BO" sz="2000" dirty="0" smtClean="0"/>
              <a:t>Hacerse </a:t>
            </a:r>
            <a:r>
              <a:rPr lang="es-BO" sz="2000" dirty="0"/>
              <a:t>un control médico una vez finalizado el tratamiento </a:t>
            </a:r>
            <a:r>
              <a:rPr lang="es-BO" sz="2000" dirty="0" smtClean="0"/>
              <a:t>médico.</a:t>
            </a:r>
            <a:endParaRPr lang="es-ES" sz="2000" dirty="0"/>
          </a:p>
        </p:txBody>
      </p:sp>
      <p:sp>
        <p:nvSpPr>
          <p:cNvPr id="11" name="Diagrama de flujo: tarjeta 10">
            <a:extLst>
              <a:ext uri="{FF2B5EF4-FFF2-40B4-BE49-F238E27FC236}">
                <a16:creationId xmlns:a16="http://schemas.microsoft.com/office/drawing/2014/main" id="{004438E1-1A85-4A37-B706-2F0D5B7DC3B8}"/>
              </a:ext>
            </a:extLst>
          </p:cNvPr>
          <p:cNvSpPr/>
          <p:nvPr/>
        </p:nvSpPr>
        <p:spPr>
          <a:xfrm>
            <a:off x="907050" y="2170793"/>
            <a:ext cx="3980636" cy="3883643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BO" dirty="0" smtClean="0"/>
              <a:t>Consultar </a:t>
            </a:r>
            <a:r>
              <a:rPr lang="es-BO" dirty="0"/>
              <a:t>con el personal de salud para un examen y un análisis en un laboratorio, para </a:t>
            </a:r>
            <a:r>
              <a:rPr lang="es-BO" dirty="0" smtClean="0"/>
              <a:t>tener un </a:t>
            </a:r>
            <a:r>
              <a:rPr lang="es-BO" dirty="0"/>
              <a:t>diagnóstico exacto.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BO" dirty="0" smtClean="0"/>
              <a:t>Tomar </a:t>
            </a:r>
            <a:r>
              <a:rPr lang="es-BO" dirty="0"/>
              <a:t>los </a:t>
            </a:r>
            <a:r>
              <a:rPr lang="es-BO" dirty="0" smtClean="0"/>
              <a:t>medicamentos </a:t>
            </a:r>
            <a:r>
              <a:rPr lang="es-BO" dirty="0"/>
              <a:t>tal </a:t>
            </a:r>
            <a:r>
              <a:rPr lang="es-BO" dirty="0" smtClean="0"/>
              <a:t>como  indica el médico </a:t>
            </a:r>
            <a:r>
              <a:rPr lang="es-BO" dirty="0"/>
              <a:t>y terminar el tratamiento. </a:t>
            </a:r>
            <a:endParaRPr lang="es-B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BO" dirty="0" smtClean="0"/>
              <a:t>También la </a:t>
            </a:r>
            <a:r>
              <a:rPr lang="es-BO" dirty="0"/>
              <a:t>pareja debe examinarse y tomar los medicamentos y cumplir con el tratamiento.</a:t>
            </a:r>
          </a:p>
          <a:p>
            <a:pPr algn="ctr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6629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vih sida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770" y="733422"/>
            <a:ext cx="2657152" cy="240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11" y="432521"/>
            <a:ext cx="3124706" cy="3185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57495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8875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 smtClean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846911" y="475051"/>
            <a:ext cx="5334000" cy="82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3600" b="1" dirty="0">
                <a:solidFill>
                  <a:srgbClr val="E36C0A"/>
                </a:solidFill>
                <a:latin typeface="Trade Gothic LT Com Cn" panose="020B0806040303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el VIH?</a:t>
            </a:r>
            <a:endParaRPr lang="es-BO" sz="3600" dirty="0">
              <a:latin typeface="Trade Gothic LT Com Cn" panose="020B0806040303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59629" y="1296751"/>
            <a:ext cx="5606443" cy="182092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8900000" scaled="1"/>
          </a:gradFill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BO" sz="1600" dirty="0"/>
              <a:t>El </a:t>
            </a:r>
            <a:r>
              <a:rPr lang="es-BO" sz="1600" b="1" dirty="0"/>
              <a:t>virus</a:t>
            </a:r>
            <a:r>
              <a:rPr lang="es-BO" sz="1600" dirty="0"/>
              <a:t> de inmunodeficiencia humana (VIH), cuando entra al organismo de una persona afecta las células de defensa </a:t>
            </a:r>
            <a:r>
              <a:rPr lang="es-BO" sz="1600" dirty="0" smtClean="0"/>
              <a:t>dejándola </a:t>
            </a:r>
            <a:r>
              <a:rPr lang="es-BO" sz="1600" dirty="0"/>
              <a:t>débil y expuesta a contraer enfermedades comunes. </a:t>
            </a:r>
          </a:p>
          <a:p>
            <a:r>
              <a:rPr lang="es-BO" sz="1600" dirty="0" smtClean="0"/>
              <a:t>Se </a:t>
            </a:r>
            <a:r>
              <a:rPr lang="es-BO" sz="1600" dirty="0"/>
              <a:t>llama de </a:t>
            </a:r>
            <a:r>
              <a:rPr lang="es-BO" sz="1600" b="1" dirty="0"/>
              <a:t>inmunodeficiencia</a:t>
            </a:r>
            <a:r>
              <a:rPr lang="es-BO" sz="1600" dirty="0"/>
              <a:t> porque destruye las células encargadas de defender nuestro </a:t>
            </a:r>
            <a:r>
              <a:rPr lang="es-BO" sz="1600" dirty="0" smtClean="0"/>
              <a:t>cuerpo. </a:t>
            </a:r>
          </a:p>
          <a:p>
            <a:r>
              <a:rPr lang="es-BO" sz="1600" dirty="0" smtClean="0"/>
              <a:t>Se </a:t>
            </a:r>
            <a:r>
              <a:rPr lang="es-BO" sz="1600" dirty="0"/>
              <a:t>le dice </a:t>
            </a:r>
            <a:r>
              <a:rPr lang="es-BO" sz="1600" b="1" dirty="0"/>
              <a:t>“humana” </a:t>
            </a:r>
            <a:r>
              <a:rPr lang="es-BO" sz="1600" dirty="0"/>
              <a:t>porque se lo ha encontrado únicamente en los seres humanos. </a:t>
            </a:r>
            <a:endParaRPr lang="es-BO" sz="1600" dirty="0">
              <a:effectLst/>
              <a:latin typeface="Gill Sans Infant Std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5722" y="2935274"/>
            <a:ext cx="5334000" cy="82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3600" b="1" dirty="0">
                <a:solidFill>
                  <a:srgbClr val="E36C0A"/>
                </a:solidFill>
                <a:latin typeface="Trade Gothic LT Com Cn" panose="020B0806040303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el sida?</a:t>
            </a:r>
            <a:endParaRPr lang="es-BO" sz="3600" dirty="0">
              <a:latin typeface="Trade Gothic LT Com Cn" panose="020B0806040303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337850" y="3773113"/>
            <a:ext cx="8362805" cy="215192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BO" dirty="0"/>
              <a:t>El síndrome de inmunodeficiencia adquirida (sida) se presenta cuando las defensas del organismo han sido destruidas a causa del VIH, debilitándolo y dejándolo expuesto a varias enfermedades del </a:t>
            </a:r>
            <a:r>
              <a:rPr lang="es-BO" dirty="0" smtClean="0"/>
              <a:t>medio.</a:t>
            </a:r>
            <a:endParaRPr lang="es-BO" dirty="0"/>
          </a:p>
          <a:p>
            <a:r>
              <a:rPr lang="es-BO" dirty="0"/>
              <a:t>La palabra </a:t>
            </a:r>
            <a:r>
              <a:rPr lang="es-BO" b="1" dirty="0"/>
              <a:t>‘síndrome’ </a:t>
            </a:r>
            <a:r>
              <a:rPr lang="es-BO" dirty="0"/>
              <a:t>es un término médico que significa que la enfermedad tiene diversas formas de manifestarse a través de síntomas y/o </a:t>
            </a:r>
            <a:r>
              <a:rPr lang="es-BO" dirty="0" smtClean="0"/>
              <a:t>signos. </a:t>
            </a:r>
          </a:p>
          <a:p>
            <a:r>
              <a:rPr lang="es-BO" dirty="0" smtClean="0"/>
              <a:t>El </a:t>
            </a:r>
            <a:r>
              <a:rPr lang="es-BO" dirty="0"/>
              <a:t>término </a:t>
            </a:r>
            <a:r>
              <a:rPr lang="es-BO" b="1" dirty="0"/>
              <a:t>‘adquirida’ </a:t>
            </a:r>
            <a:r>
              <a:rPr lang="es-BO" dirty="0"/>
              <a:t>significa que se contrae a través de vías específicas de transmisión. </a:t>
            </a:r>
            <a:endParaRPr lang="es-BO" dirty="0">
              <a:effectLst/>
              <a:latin typeface="Gill Sans Infant Std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prevencion vih sida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41" y="1098631"/>
            <a:ext cx="2030313" cy="203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91" y="508998"/>
            <a:ext cx="3083615" cy="314316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1485" y="896029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dirty="0">
                <a:solidFill>
                  <a:srgbClr val="FF0000"/>
                </a:solidFill>
              </a:rPr>
              <a:t>¿Cómo se transmite el VIH? (vía sexual, sanguínea y vertical)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719195" y="1876192"/>
            <a:ext cx="44208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dirty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El VIH se transmite por relaciones coitales – sexuales sin </a:t>
            </a:r>
            <a:r>
              <a:rPr lang="es-ES" sz="2000" b="1" dirty="0" smtClean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protección, por usar </a:t>
            </a:r>
            <a:r>
              <a:rPr lang="es-ES" sz="2000" b="1" dirty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agujas y jeringas </a:t>
            </a:r>
            <a:r>
              <a:rPr lang="es-ES" sz="2000" b="1" dirty="0" smtClean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contaminadas y de </a:t>
            </a:r>
            <a:r>
              <a:rPr lang="es-ES" sz="2000" b="1" dirty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la madre al </a:t>
            </a:r>
            <a:r>
              <a:rPr lang="es-ES" sz="2000" b="1" dirty="0" smtClean="0">
                <a:ln/>
                <a:solidFill>
                  <a:srgbClr val="00B050"/>
                </a:solidFill>
                <a:latin typeface="Bahnschrift Light" panose="020B0502040204020203" pitchFamily="34" charset="0"/>
              </a:rPr>
              <a:t>bebé.</a:t>
            </a:r>
            <a:endParaRPr lang="es-ES" sz="2000" b="1" cap="none" spc="0" dirty="0">
              <a:ln/>
              <a:solidFill>
                <a:srgbClr val="00B050"/>
              </a:solidFill>
              <a:effectLst/>
              <a:latin typeface="Bahnschrift Light" panose="020B0502040204020203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42986DE-E13A-4E9E-8C09-DFAB9B0DDA9E}"/>
              </a:ext>
            </a:extLst>
          </p:cNvPr>
          <p:cNvSpPr/>
          <p:nvPr/>
        </p:nvSpPr>
        <p:spPr>
          <a:xfrm>
            <a:off x="110836" y="3629902"/>
            <a:ext cx="8768373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200" b="1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Prevención vía sexual: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abstinencia sexual, fidelidad y uso correcto y constante de condón.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200" b="1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Prevención vía sanguínea: </a:t>
            </a:r>
            <a:r>
              <a:rPr lang="es-BO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u</a:t>
            </a:r>
            <a:r>
              <a:rPr lang="es-ES" sz="2200" dirty="0" err="1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sar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 </a:t>
            </a:r>
            <a:r>
              <a:rPr lang="es-ES" sz="2200" dirty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agujas o jeringas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nuevas; no </a:t>
            </a:r>
            <a:r>
              <a:rPr lang="es-ES" sz="2200" dirty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realizarse tatuajes o piercings en lugares no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autorizados y en </a:t>
            </a:r>
            <a:r>
              <a:rPr lang="es-BO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transfusiones de sangre, exigir que la sangre sea segura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200" b="1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Prevención vía vertical: 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La </a:t>
            </a:r>
            <a:r>
              <a:rPr lang="es-ES" sz="2200" dirty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madre tiene que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hacerse </a:t>
            </a:r>
            <a:r>
              <a:rPr lang="es-ES" sz="2200" dirty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controles prenatales,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realizarse parto ceso o cesárea </a:t>
            </a:r>
            <a:r>
              <a:rPr lang="es-ES" sz="2200" dirty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y no dar de lactar al </a:t>
            </a:r>
            <a:r>
              <a:rPr lang="es-ES" sz="2200" dirty="0" smtClean="0">
                <a:ln w="0"/>
                <a:solidFill>
                  <a:srgbClr val="FF0066"/>
                </a:solidFill>
                <a:latin typeface="Gill Sans MT" panose="020B0502020104020203" pitchFamily="34" charset="0"/>
              </a:rPr>
              <a:t>bebé.</a:t>
            </a:r>
            <a:endParaRPr lang="es-ES" sz="2200" b="0" cap="none" spc="0" dirty="0">
              <a:ln w="0"/>
              <a:solidFill>
                <a:srgbClr val="FF0066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103787" y="3160751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dirty="0">
                <a:solidFill>
                  <a:srgbClr val="FF0000"/>
                </a:solidFill>
              </a:rPr>
              <a:t>¿Cómo se </a:t>
            </a:r>
            <a:r>
              <a:rPr lang="es-BO" sz="2800" dirty="0" smtClean="0">
                <a:solidFill>
                  <a:srgbClr val="FF0000"/>
                </a:solidFill>
              </a:rPr>
              <a:t>previene el VIH?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lazo rojo vih">
            <a:extLst>
              <a:ext uri="{FF2B5EF4-FFF2-40B4-BE49-F238E27FC236}">
                <a16:creationId xmlns:a16="http://schemas.microsoft.com/office/drawing/2014/main" id="{3653C0C4-F4D7-4195-9972-4AB6ED401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521" y="1263953"/>
            <a:ext cx="2561715" cy="19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145" y="573776"/>
            <a:ext cx="3418872" cy="334874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9203" y="4423407"/>
            <a:ext cx="6428506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Consumo excesivo de alcohol, múltiples parejas sexuales sin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y el machismo, son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comportamientos de riesgo que permiten adquirir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rápido el VIH o una ITS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1129B7E-53E9-40CE-8B47-7290F34C28E1}"/>
              </a:ext>
            </a:extLst>
          </p:cNvPr>
          <p:cNvSpPr txBox="1"/>
          <p:nvPr/>
        </p:nvSpPr>
        <p:spPr>
          <a:xfrm>
            <a:off x="3412261" y="1813173"/>
            <a:ext cx="1774519" cy="230832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Una persona que vive con el VIH/sida necesita apoyo, trato humano y comprensión, al igual que todas las </a:t>
            </a:r>
            <a:r>
              <a:rPr lang="es-ES" dirty="0" smtClean="0">
                <a:solidFill>
                  <a:schemeClr val="bg1"/>
                </a:solidFill>
              </a:rPr>
              <a:t>personas.</a:t>
            </a:r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ED07525-B0EA-4191-9335-5FAD67F744E9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48F11EF-D708-47B3-9323-8A08FA9247BB}"/>
              </a:ext>
            </a:extLst>
          </p:cNvPr>
          <p:cNvSpPr/>
          <p:nvPr/>
        </p:nvSpPr>
        <p:spPr>
          <a:xfrm>
            <a:off x="297444" y="2107943"/>
            <a:ext cx="2592402" cy="1410678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única manera de saber si tengo VIH o una ITS es </a:t>
            </a:r>
            <a:r>
              <a:rPr lang="es-E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través 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</a:t>
            </a:r>
            <a:r>
              <a:rPr lang="es-E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análisis 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 </a:t>
            </a:r>
            <a:r>
              <a:rPr lang="es-E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laboratorio.</a:t>
            </a:r>
            <a:endParaRPr lang="es-E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59987" y="1169225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4000" dirty="0" smtClean="0">
                <a:solidFill>
                  <a:srgbClr val="FF0000"/>
                </a:solidFill>
              </a:rPr>
              <a:t>No debemos olvidar: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32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5390bb-11ba-4ae5-9ca6-328a16bef38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EDB87A7-0033-4C99-A487-DFA2AD938F5E}"/>
</file>

<file path=customXml/itemProps2.xml><?xml version="1.0" encoding="utf-8"?>
<ds:datastoreItem xmlns:ds="http://schemas.openxmlformats.org/officeDocument/2006/customXml" ds:itemID="{8CDF1DDE-5101-47F5-8EC5-4FD69BD0905B}"/>
</file>

<file path=customXml/itemProps3.xml><?xml version="1.0" encoding="utf-8"?>
<ds:datastoreItem xmlns:ds="http://schemas.openxmlformats.org/officeDocument/2006/customXml" ds:itemID="{F0CFFAA0-28AE-43B0-A989-33010D3BBA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601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Bahnschrift Light</vt:lpstr>
      <vt:lpstr>Calibri</vt:lpstr>
      <vt:lpstr>Calibri Light</vt:lpstr>
      <vt:lpstr>Gill Sans Infant Std</vt:lpstr>
      <vt:lpstr>Gill Sans MT</vt:lpstr>
      <vt:lpstr>Times New Roman</vt:lpstr>
      <vt:lpstr>Trade Gothic LT Com Cn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Estevez, Armando</dc:creator>
  <cp:lastModifiedBy>Cerezo, Fernando</cp:lastModifiedBy>
  <cp:revision>47</cp:revision>
  <dcterms:created xsi:type="dcterms:W3CDTF">2019-11-07T19:37:04Z</dcterms:created>
  <dcterms:modified xsi:type="dcterms:W3CDTF">2020-03-27T18:04:00Z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  <property fmtid="{D5CDD505-2E9C-101B-9397-08002B2CF9AE}" pid="3" name="Order">
    <vt:r8>487500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