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1.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0.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65" r:id="rId3"/>
    <p:sldId id="281" r:id="rId4"/>
    <p:sldId id="267" r:id="rId5"/>
    <p:sldId id="268" r:id="rId6"/>
    <p:sldId id="269" r:id="rId7"/>
    <p:sldId id="270" r:id="rId8"/>
    <p:sldId id="272" r:id="rId9"/>
    <p:sldId id="273" r:id="rId10"/>
    <p:sldId id="274" r:id="rId11"/>
    <p:sldId id="275" r:id="rId12"/>
    <p:sldId id="276" r:id="rId13"/>
    <p:sldId id="277" r:id="rId14"/>
    <p:sldId id="278" r:id="rId15"/>
    <p:sldId id="28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3A96"/>
    <a:srgbClr val="F7D9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162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A6D2E803-6DF1-4392-AF4C-B68B1584FCCB}" type="datetimeFigureOut">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97B0C5-8C78-40FA-937D-8D2BF20D5E4F}" type="slidenum">
              <a:rPr lang="en-US" smtClean="0"/>
              <a:t>‹Nº›</a:t>
            </a:fld>
            <a:endParaRPr lang="en-US"/>
          </a:p>
        </p:txBody>
      </p:sp>
    </p:spTree>
    <p:extLst>
      <p:ext uri="{BB962C8B-B14F-4D97-AF65-F5344CB8AC3E}">
        <p14:creationId xmlns:p14="http://schemas.microsoft.com/office/powerpoint/2010/main" val="2600146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6D2E803-6DF1-4392-AF4C-B68B1584FCCB}" type="datetimeFigureOut">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97B0C5-8C78-40FA-937D-8D2BF20D5E4F}" type="slidenum">
              <a:rPr lang="en-US" smtClean="0"/>
              <a:t>‹Nº›</a:t>
            </a:fld>
            <a:endParaRPr lang="en-US"/>
          </a:p>
        </p:txBody>
      </p:sp>
    </p:spTree>
    <p:extLst>
      <p:ext uri="{BB962C8B-B14F-4D97-AF65-F5344CB8AC3E}">
        <p14:creationId xmlns:p14="http://schemas.microsoft.com/office/powerpoint/2010/main" val="1800674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6D2E803-6DF1-4392-AF4C-B68B1584FCCB}" type="datetimeFigureOut">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97B0C5-8C78-40FA-937D-8D2BF20D5E4F}" type="slidenum">
              <a:rPr lang="en-US" smtClean="0"/>
              <a:t>‹Nº›</a:t>
            </a:fld>
            <a:endParaRPr lang="en-US"/>
          </a:p>
        </p:txBody>
      </p:sp>
    </p:spTree>
    <p:extLst>
      <p:ext uri="{BB962C8B-B14F-4D97-AF65-F5344CB8AC3E}">
        <p14:creationId xmlns:p14="http://schemas.microsoft.com/office/powerpoint/2010/main" val="27838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6D2E803-6DF1-4392-AF4C-B68B1584FCCB}" type="datetimeFigureOut">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97B0C5-8C78-40FA-937D-8D2BF20D5E4F}" type="slidenum">
              <a:rPr lang="en-US" smtClean="0"/>
              <a:t>‹Nº›</a:t>
            </a:fld>
            <a:endParaRPr lang="en-US"/>
          </a:p>
        </p:txBody>
      </p:sp>
    </p:spTree>
    <p:extLst>
      <p:ext uri="{BB962C8B-B14F-4D97-AF65-F5344CB8AC3E}">
        <p14:creationId xmlns:p14="http://schemas.microsoft.com/office/powerpoint/2010/main" val="580376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A6D2E803-6DF1-4392-AF4C-B68B1584FCCB}" type="datetimeFigureOut">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97B0C5-8C78-40FA-937D-8D2BF20D5E4F}" type="slidenum">
              <a:rPr lang="en-US" smtClean="0"/>
              <a:t>‹Nº›</a:t>
            </a:fld>
            <a:endParaRPr lang="en-US"/>
          </a:p>
        </p:txBody>
      </p:sp>
    </p:spTree>
    <p:extLst>
      <p:ext uri="{BB962C8B-B14F-4D97-AF65-F5344CB8AC3E}">
        <p14:creationId xmlns:p14="http://schemas.microsoft.com/office/powerpoint/2010/main" val="137980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A6D2E803-6DF1-4392-AF4C-B68B1584FCCB}" type="datetimeFigureOut">
              <a:rPr lang="en-US" smtClean="0"/>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97B0C5-8C78-40FA-937D-8D2BF20D5E4F}" type="slidenum">
              <a:rPr lang="en-US" smtClean="0"/>
              <a:t>‹Nº›</a:t>
            </a:fld>
            <a:endParaRPr lang="en-US"/>
          </a:p>
        </p:txBody>
      </p:sp>
    </p:spTree>
    <p:extLst>
      <p:ext uri="{BB962C8B-B14F-4D97-AF65-F5344CB8AC3E}">
        <p14:creationId xmlns:p14="http://schemas.microsoft.com/office/powerpoint/2010/main" val="4065195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A6D2E803-6DF1-4392-AF4C-B68B1584FCCB}" type="datetimeFigureOut">
              <a:rPr lang="en-US" smtClean="0"/>
              <a:t>3/27/2020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97B0C5-8C78-40FA-937D-8D2BF20D5E4F}" type="slidenum">
              <a:rPr lang="en-US" smtClean="0"/>
              <a:t>‹Nº›</a:t>
            </a:fld>
            <a:endParaRPr lang="en-US"/>
          </a:p>
        </p:txBody>
      </p:sp>
    </p:spTree>
    <p:extLst>
      <p:ext uri="{BB962C8B-B14F-4D97-AF65-F5344CB8AC3E}">
        <p14:creationId xmlns:p14="http://schemas.microsoft.com/office/powerpoint/2010/main" val="1114083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A6D2E803-6DF1-4392-AF4C-B68B1584FCCB}" type="datetimeFigureOut">
              <a:rPr lang="en-US" smtClean="0"/>
              <a:t>3/27/2020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97B0C5-8C78-40FA-937D-8D2BF20D5E4F}" type="slidenum">
              <a:rPr lang="en-US" smtClean="0"/>
              <a:t>‹Nº›</a:t>
            </a:fld>
            <a:endParaRPr lang="en-US"/>
          </a:p>
        </p:txBody>
      </p:sp>
    </p:spTree>
    <p:extLst>
      <p:ext uri="{BB962C8B-B14F-4D97-AF65-F5344CB8AC3E}">
        <p14:creationId xmlns:p14="http://schemas.microsoft.com/office/powerpoint/2010/main" val="1435312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D2E803-6DF1-4392-AF4C-B68B1584FCCB}" type="datetimeFigureOut">
              <a:rPr lang="en-US" smtClean="0"/>
              <a:t>3/27/2020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97B0C5-8C78-40FA-937D-8D2BF20D5E4F}" type="slidenum">
              <a:rPr lang="en-US" smtClean="0"/>
              <a:t>‹Nº›</a:t>
            </a:fld>
            <a:endParaRPr lang="en-US"/>
          </a:p>
        </p:txBody>
      </p:sp>
    </p:spTree>
    <p:extLst>
      <p:ext uri="{BB962C8B-B14F-4D97-AF65-F5344CB8AC3E}">
        <p14:creationId xmlns:p14="http://schemas.microsoft.com/office/powerpoint/2010/main" val="3966343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A6D2E803-6DF1-4392-AF4C-B68B1584FCCB}" type="datetimeFigureOut">
              <a:rPr lang="en-US" smtClean="0"/>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97B0C5-8C78-40FA-937D-8D2BF20D5E4F}" type="slidenum">
              <a:rPr lang="en-US" smtClean="0"/>
              <a:t>‹Nº›</a:t>
            </a:fld>
            <a:endParaRPr lang="en-US"/>
          </a:p>
        </p:txBody>
      </p:sp>
    </p:spTree>
    <p:extLst>
      <p:ext uri="{BB962C8B-B14F-4D97-AF65-F5344CB8AC3E}">
        <p14:creationId xmlns:p14="http://schemas.microsoft.com/office/powerpoint/2010/main" val="265602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A6D2E803-6DF1-4392-AF4C-B68B1584FCCB}" type="datetimeFigureOut">
              <a:rPr lang="en-US" smtClean="0"/>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97B0C5-8C78-40FA-937D-8D2BF20D5E4F}" type="slidenum">
              <a:rPr lang="en-US" smtClean="0"/>
              <a:t>‹Nº›</a:t>
            </a:fld>
            <a:endParaRPr lang="en-US"/>
          </a:p>
        </p:txBody>
      </p:sp>
    </p:spTree>
    <p:extLst>
      <p:ext uri="{BB962C8B-B14F-4D97-AF65-F5344CB8AC3E}">
        <p14:creationId xmlns:p14="http://schemas.microsoft.com/office/powerpoint/2010/main" val="248968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000" b="-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D2E803-6DF1-4392-AF4C-B68B1584FCCB}" type="datetimeFigureOut">
              <a:rPr lang="en-US" smtClean="0"/>
              <a:t>3/27/2020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97B0C5-8C78-40FA-937D-8D2BF20D5E4F}" type="slidenum">
              <a:rPr lang="en-US" smtClean="0"/>
              <a:t>‹Nº›</a:t>
            </a:fld>
            <a:endParaRPr lang="en-US"/>
          </a:p>
        </p:txBody>
      </p:sp>
    </p:spTree>
    <p:extLst>
      <p:ext uri="{BB962C8B-B14F-4D97-AF65-F5344CB8AC3E}">
        <p14:creationId xmlns:p14="http://schemas.microsoft.com/office/powerpoint/2010/main" val="39839463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29311" y="613789"/>
            <a:ext cx="3124706" cy="3185051"/>
          </a:xfrm>
          <a:prstGeom prst="rect">
            <a:avLst/>
          </a:prstGeom>
        </p:spPr>
      </p:pic>
      <p:pic>
        <p:nvPicPr>
          <p:cNvPr id="10" name="Imagen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7868" y="6236118"/>
            <a:ext cx="2386149" cy="639300"/>
          </a:xfrm>
          <a:prstGeom prst="rect">
            <a:avLst/>
          </a:prstGeom>
        </p:spPr>
      </p:pic>
      <p:sp>
        <p:nvSpPr>
          <p:cNvPr id="11" name="10 Rectángulo"/>
          <p:cNvSpPr/>
          <p:nvPr/>
        </p:nvSpPr>
        <p:spPr>
          <a:xfrm>
            <a:off x="183721" y="944668"/>
            <a:ext cx="5759445" cy="584775"/>
          </a:xfrm>
          <a:prstGeom prst="rect">
            <a:avLst/>
          </a:prstGeom>
        </p:spPr>
        <p:txBody>
          <a:bodyPr wrap="square">
            <a:spAutoFit/>
          </a:bodyPr>
          <a:lstStyle/>
          <a:p>
            <a:pPr algn="ctr"/>
            <a:r>
              <a:rPr lang="es-ES" sz="3200" dirty="0" smtClean="0">
                <a:solidFill>
                  <a:srgbClr val="FF0000"/>
                </a:solidFill>
                <a:latin typeface="Trade Gothic LT Com Cn" panose="020B0806040303020004" pitchFamily="34" charset="0"/>
              </a:rPr>
              <a:t>¿Qué es la anticoncepción?</a:t>
            </a:r>
            <a:endParaRPr lang="es-ES" sz="3200" dirty="0">
              <a:solidFill>
                <a:srgbClr val="FF0000"/>
              </a:solidFill>
              <a:latin typeface="Trade Gothic LT Com Cn" panose="020B0806040303020004" pitchFamily="34" charset="0"/>
            </a:endParaRPr>
          </a:p>
        </p:txBody>
      </p:sp>
      <p:sp>
        <p:nvSpPr>
          <p:cNvPr id="3" name="2 Proceso alternativo"/>
          <p:cNvSpPr/>
          <p:nvPr/>
        </p:nvSpPr>
        <p:spPr>
          <a:xfrm>
            <a:off x="353080" y="1535579"/>
            <a:ext cx="5456930" cy="1296654"/>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2000" b="1" dirty="0" smtClean="0">
                <a:solidFill>
                  <a:schemeClr val="tx1"/>
                </a:solidFill>
              </a:rPr>
              <a:t>Es </a:t>
            </a:r>
            <a:r>
              <a:rPr lang="es-MX" sz="2000" b="1" dirty="0">
                <a:solidFill>
                  <a:schemeClr val="tx1"/>
                </a:solidFill>
              </a:rPr>
              <a:t>un conjunto de métodos u opciones que permite a las parejas ejercer sus derechos reproductivos mediante la regulación de su fecundidad cuando lo deseen</a:t>
            </a:r>
            <a:r>
              <a:rPr lang="es-MX" sz="2000" b="1" dirty="0" smtClean="0">
                <a:solidFill>
                  <a:schemeClr val="tx1"/>
                </a:solidFill>
              </a:rPr>
              <a:t>.</a:t>
            </a:r>
          </a:p>
        </p:txBody>
      </p:sp>
      <p:sp>
        <p:nvSpPr>
          <p:cNvPr id="9" name="CuadroTexto 7"/>
          <p:cNvSpPr txBox="1"/>
          <p:nvPr/>
        </p:nvSpPr>
        <p:spPr>
          <a:xfrm>
            <a:off x="2721" y="533333"/>
            <a:ext cx="1808658" cy="261610"/>
          </a:xfrm>
          <a:prstGeom prst="rect">
            <a:avLst/>
          </a:prstGeom>
          <a:noFill/>
        </p:spPr>
        <p:txBody>
          <a:bodyPr wrap="square" rtlCol="0">
            <a:spAutoFit/>
          </a:bodyPr>
          <a:lstStyle/>
          <a:p>
            <a:r>
              <a:rPr lang="es-BO" sz="1100" dirty="0" smtClean="0">
                <a:solidFill>
                  <a:schemeClr val="bg1"/>
                </a:solidFill>
                <a:latin typeface="Trade Gothic LT Com Cn" panose="020B0806040303020004" pitchFamily="34" charset="0"/>
              </a:rPr>
              <a:t>DESARROLLO DE ADOLESCENTES</a:t>
            </a:r>
            <a:endParaRPr lang="en-US" sz="1100" dirty="0">
              <a:solidFill>
                <a:schemeClr val="bg1"/>
              </a:solidFill>
              <a:latin typeface="Trade Gothic LT Com Cn" panose="020B0806040303020004" pitchFamily="34" charset="0"/>
            </a:endParaRPr>
          </a:p>
        </p:txBody>
      </p:sp>
      <p:pic>
        <p:nvPicPr>
          <p:cNvPr id="12" name="Imagen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284" y="0"/>
            <a:ext cx="651691" cy="604155"/>
          </a:xfrm>
          <a:prstGeom prst="rect">
            <a:avLst/>
          </a:prstGeom>
        </p:spPr>
      </p:pic>
      <p:sp>
        <p:nvSpPr>
          <p:cNvPr id="13" name="2 Proceso alternativo"/>
          <p:cNvSpPr/>
          <p:nvPr/>
        </p:nvSpPr>
        <p:spPr>
          <a:xfrm>
            <a:off x="185150" y="3437160"/>
            <a:ext cx="6241483" cy="766826"/>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2000" b="1" dirty="0" smtClean="0">
                <a:solidFill>
                  <a:schemeClr val="tx1"/>
                </a:solidFill>
              </a:rPr>
              <a:t>Son objetos </a:t>
            </a:r>
            <a:r>
              <a:rPr lang="es-MX" sz="2000" b="1" dirty="0">
                <a:solidFill>
                  <a:schemeClr val="tx1"/>
                </a:solidFill>
              </a:rPr>
              <a:t>y procedimientos que se utilizan de manera voluntaria para </a:t>
            </a:r>
            <a:r>
              <a:rPr lang="es-MX" sz="2000" b="1" dirty="0" smtClean="0">
                <a:solidFill>
                  <a:schemeClr val="tx1"/>
                </a:solidFill>
              </a:rPr>
              <a:t>prevenir un embarazo.</a:t>
            </a:r>
            <a:r>
              <a:rPr lang="es-MX" sz="1400" b="1" dirty="0" smtClean="0">
                <a:solidFill>
                  <a:schemeClr val="tx1"/>
                </a:solidFill>
              </a:rPr>
              <a:t> </a:t>
            </a:r>
            <a:endParaRPr lang="es-MX" sz="1400" b="1" dirty="0">
              <a:solidFill>
                <a:schemeClr val="tx1"/>
              </a:solidFill>
            </a:endParaRPr>
          </a:p>
        </p:txBody>
      </p:sp>
      <p:sp>
        <p:nvSpPr>
          <p:cNvPr id="14" name="10 Rectángulo"/>
          <p:cNvSpPr/>
          <p:nvPr/>
        </p:nvSpPr>
        <p:spPr>
          <a:xfrm>
            <a:off x="-52699" y="2846817"/>
            <a:ext cx="6301133" cy="584775"/>
          </a:xfrm>
          <a:prstGeom prst="rect">
            <a:avLst/>
          </a:prstGeom>
        </p:spPr>
        <p:txBody>
          <a:bodyPr wrap="square">
            <a:spAutoFit/>
          </a:bodyPr>
          <a:lstStyle/>
          <a:p>
            <a:pPr algn="ctr"/>
            <a:r>
              <a:rPr lang="es-ES" sz="3200" dirty="0" smtClean="0">
                <a:solidFill>
                  <a:srgbClr val="FF0000"/>
                </a:solidFill>
                <a:latin typeface="Trade Gothic LT Com Cn" panose="020B0806040303020004" pitchFamily="34" charset="0"/>
              </a:rPr>
              <a:t>¿Qué son los métodos anticonceptivos?</a:t>
            </a:r>
            <a:endParaRPr lang="es-ES" sz="3200" dirty="0">
              <a:solidFill>
                <a:srgbClr val="FF0000"/>
              </a:solidFill>
              <a:latin typeface="Trade Gothic LT Com Cn" panose="020B0806040303020004" pitchFamily="34" charset="0"/>
            </a:endParaRPr>
          </a:p>
        </p:txBody>
      </p:sp>
      <p:sp>
        <p:nvSpPr>
          <p:cNvPr id="15" name="2 Proceso alternativo"/>
          <p:cNvSpPr/>
          <p:nvPr/>
        </p:nvSpPr>
        <p:spPr>
          <a:xfrm>
            <a:off x="114446" y="4702950"/>
            <a:ext cx="8884151" cy="1332610"/>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b="1" dirty="0" smtClean="0">
                <a:solidFill>
                  <a:srgbClr val="FF0000"/>
                </a:solidFill>
              </a:rPr>
              <a:t>Temporales:</a:t>
            </a:r>
            <a:r>
              <a:rPr lang="es-MX" b="1" dirty="0" smtClean="0">
                <a:solidFill>
                  <a:schemeClr val="tx1"/>
                </a:solidFill>
              </a:rPr>
              <a:t> Son </a:t>
            </a:r>
            <a:r>
              <a:rPr lang="es-MX" b="1" dirty="0">
                <a:solidFill>
                  <a:schemeClr val="tx1"/>
                </a:solidFill>
              </a:rPr>
              <a:t>aquellos cuyo efecto tiene un tiempo </a:t>
            </a:r>
            <a:r>
              <a:rPr lang="es-MX" b="1" dirty="0" smtClean="0">
                <a:solidFill>
                  <a:schemeClr val="tx1"/>
                </a:solidFill>
              </a:rPr>
              <a:t>determinado</a:t>
            </a:r>
            <a:r>
              <a:rPr lang="es-MX" b="1" dirty="0">
                <a:solidFill>
                  <a:schemeClr val="tx1"/>
                </a:solidFill>
              </a:rPr>
              <a:t>.</a:t>
            </a:r>
            <a:r>
              <a:rPr lang="es-MX" b="1" dirty="0" smtClean="0">
                <a:solidFill>
                  <a:schemeClr val="tx1"/>
                </a:solidFill>
              </a:rPr>
              <a:t> </a:t>
            </a:r>
            <a:r>
              <a:rPr lang="es-MX" b="1" dirty="0">
                <a:solidFill>
                  <a:schemeClr val="tx1"/>
                </a:solidFill>
              </a:rPr>
              <a:t>Si la pareja desea tener hijos, puede suspender su uso y recuperará su capacidad reproductiva</a:t>
            </a:r>
            <a:r>
              <a:rPr lang="es-MX" b="1" dirty="0" smtClean="0">
                <a:solidFill>
                  <a:schemeClr val="tx1"/>
                </a:solidFill>
              </a:rPr>
              <a:t>.</a:t>
            </a:r>
          </a:p>
          <a:p>
            <a:pPr algn="just"/>
            <a:r>
              <a:rPr lang="es-MX" b="1" dirty="0" smtClean="0">
                <a:solidFill>
                  <a:srgbClr val="FF0000"/>
                </a:solidFill>
              </a:rPr>
              <a:t>Definitivos: </a:t>
            </a:r>
            <a:r>
              <a:rPr lang="es-MX" b="1" dirty="0">
                <a:solidFill>
                  <a:schemeClr val="tx1"/>
                </a:solidFill>
              </a:rPr>
              <a:t>E</a:t>
            </a:r>
            <a:r>
              <a:rPr lang="es-MX" b="1" dirty="0" smtClean="0">
                <a:solidFill>
                  <a:schemeClr val="tx1"/>
                </a:solidFill>
              </a:rPr>
              <a:t>vitan </a:t>
            </a:r>
            <a:r>
              <a:rPr lang="es-MX" b="1" dirty="0">
                <a:solidFill>
                  <a:schemeClr val="tx1"/>
                </a:solidFill>
              </a:rPr>
              <a:t>el embarazo de manera </a:t>
            </a:r>
            <a:r>
              <a:rPr lang="es-MX" b="1" dirty="0" smtClean="0">
                <a:solidFill>
                  <a:schemeClr val="tx1"/>
                </a:solidFill>
              </a:rPr>
              <a:t>permanente </a:t>
            </a:r>
            <a:r>
              <a:rPr lang="es-MX" b="1" dirty="0">
                <a:solidFill>
                  <a:schemeClr val="tx1"/>
                </a:solidFill>
              </a:rPr>
              <a:t>se recurre a ellos cuando la pareja no quiere tener hijas o </a:t>
            </a:r>
            <a:r>
              <a:rPr lang="es-MX" b="1" dirty="0" smtClean="0">
                <a:solidFill>
                  <a:schemeClr val="tx1"/>
                </a:solidFill>
              </a:rPr>
              <a:t>hijos.</a:t>
            </a:r>
            <a:endParaRPr lang="es-MX" sz="1400" b="1" dirty="0">
              <a:solidFill>
                <a:schemeClr val="tx1"/>
              </a:solidFill>
            </a:endParaRPr>
          </a:p>
        </p:txBody>
      </p:sp>
      <p:sp>
        <p:nvSpPr>
          <p:cNvPr id="16" name="10 Rectángulo"/>
          <p:cNvSpPr/>
          <p:nvPr/>
        </p:nvSpPr>
        <p:spPr>
          <a:xfrm>
            <a:off x="183721" y="4167417"/>
            <a:ext cx="8268958" cy="584775"/>
          </a:xfrm>
          <a:prstGeom prst="rect">
            <a:avLst/>
          </a:prstGeom>
        </p:spPr>
        <p:txBody>
          <a:bodyPr wrap="square">
            <a:spAutoFit/>
          </a:bodyPr>
          <a:lstStyle/>
          <a:p>
            <a:pPr algn="ctr"/>
            <a:r>
              <a:rPr lang="es-ES" sz="3200" dirty="0" smtClean="0">
                <a:solidFill>
                  <a:srgbClr val="FF0000"/>
                </a:solidFill>
                <a:latin typeface="Trade Gothic LT Com Cn" panose="020B0806040303020004" pitchFamily="34" charset="0"/>
              </a:rPr>
              <a:t>¿Cómo se clasifican los métodos anticonceptivos?</a:t>
            </a:r>
            <a:endParaRPr lang="es-ES" sz="3200" dirty="0">
              <a:solidFill>
                <a:srgbClr val="FF0000"/>
              </a:solidFill>
              <a:latin typeface="Trade Gothic LT Com Cn" panose="020B0806040303020004" pitchFamily="34" charset="0"/>
            </a:endParaRPr>
          </a:p>
        </p:txBody>
      </p:sp>
    </p:spTree>
    <p:extLst>
      <p:ext uri="{BB962C8B-B14F-4D97-AF65-F5344CB8AC3E}">
        <p14:creationId xmlns:p14="http://schemas.microsoft.com/office/powerpoint/2010/main" val="25153154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38014" y="655429"/>
            <a:ext cx="3124706" cy="3185051"/>
          </a:xfrm>
          <a:prstGeom prst="rect">
            <a:avLst/>
          </a:prstGeom>
        </p:spPr>
      </p:pic>
      <p:pic>
        <p:nvPicPr>
          <p:cNvPr id="10" name="Imagen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7868" y="6236118"/>
            <a:ext cx="2386149" cy="639300"/>
          </a:xfrm>
          <a:prstGeom prst="rect">
            <a:avLst/>
          </a:prstGeom>
        </p:spPr>
      </p:pic>
      <p:sp>
        <p:nvSpPr>
          <p:cNvPr id="3" name="2 Rectángulo"/>
          <p:cNvSpPr/>
          <p:nvPr/>
        </p:nvSpPr>
        <p:spPr>
          <a:xfrm>
            <a:off x="172092" y="1308268"/>
            <a:ext cx="5949581" cy="553998"/>
          </a:xfrm>
          <a:prstGeom prst="rect">
            <a:avLst/>
          </a:prstGeom>
        </p:spPr>
        <p:txBody>
          <a:bodyPr wrap="square">
            <a:spAutoFit/>
          </a:bodyPr>
          <a:lstStyle/>
          <a:p>
            <a:r>
              <a:rPr lang="es-ES" sz="3000" dirty="0" smtClean="0">
                <a:ln w="38100">
                  <a:solidFill>
                    <a:schemeClr val="tx1"/>
                  </a:solidFill>
                </a:ln>
                <a:solidFill>
                  <a:srgbClr val="FFFF00"/>
                </a:solidFill>
                <a:latin typeface="Arial Black" panose="020B0A04020102020204" pitchFamily="34" charset="0"/>
              </a:rPr>
              <a:t>¿METODOS TEMPORALES?</a:t>
            </a:r>
            <a:endParaRPr lang="es-ES" sz="3000" dirty="0">
              <a:ln w="38100">
                <a:solidFill>
                  <a:schemeClr val="tx1"/>
                </a:solidFill>
              </a:ln>
              <a:solidFill>
                <a:srgbClr val="FFFF00"/>
              </a:solidFill>
              <a:latin typeface="Arial Black" panose="020B0A04020102020204" pitchFamily="34" charset="0"/>
            </a:endParaRPr>
          </a:p>
        </p:txBody>
      </p:sp>
      <p:sp>
        <p:nvSpPr>
          <p:cNvPr id="6" name="5 Rectángulo"/>
          <p:cNvSpPr/>
          <p:nvPr/>
        </p:nvSpPr>
        <p:spPr>
          <a:xfrm>
            <a:off x="427129" y="1898671"/>
            <a:ext cx="5255848" cy="1569660"/>
          </a:xfrm>
          <a:prstGeom prst="rect">
            <a:avLst/>
          </a:prstGeom>
        </p:spPr>
        <p:txBody>
          <a:bodyPr wrap="square">
            <a:spAutoFit/>
          </a:bodyPr>
          <a:lstStyle/>
          <a:p>
            <a:pPr algn="ctr"/>
            <a:r>
              <a:rPr lang="es-ES" sz="2400" dirty="0" smtClean="0">
                <a:ln w="38100">
                  <a:solidFill>
                    <a:schemeClr val="tx1"/>
                  </a:solidFill>
                </a:ln>
                <a:solidFill>
                  <a:srgbClr val="FFFF00"/>
                </a:solidFill>
                <a:latin typeface="Arial Black" panose="020B0A04020102020204" pitchFamily="34" charset="0"/>
              </a:rPr>
              <a:t>ANTICONCEPTIVOS ORALES </a:t>
            </a:r>
          </a:p>
          <a:p>
            <a:pPr algn="ctr"/>
            <a:r>
              <a:rPr lang="es-ES" sz="2400" dirty="0" smtClean="0">
                <a:ln w="38100">
                  <a:solidFill>
                    <a:schemeClr val="tx1"/>
                  </a:solidFill>
                </a:ln>
                <a:solidFill>
                  <a:srgbClr val="FFFF00"/>
                </a:solidFill>
                <a:latin typeface="Arial Black" panose="020B0A04020102020204" pitchFamily="34" charset="0"/>
              </a:rPr>
              <a:t>COMBINADOS (PILDORA)</a:t>
            </a:r>
          </a:p>
          <a:p>
            <a:pPr algn="ctr"/>
            <a:r>
              <a:rPr lang="es-ES" sz="2400" dirty="0" smtClean="0">
                <a:ln w="38100">
                  <a:solidFill>
                    <a:schemeClr val="tx1"/>
                  </a:solidFill>
                </a:ln>
                <a:solidFill>
                  <a:srgbClr val="FFFF00"/>
                </a:solidFill>
                <a:latin typeface="Arial Black" panose="020B0A04020102020204" pitchFamily="34" charset="0"/>
              </a:rPr>
              <a:t> </a:t>
            </a:r>
          </a:p>
          <a:p>
            <a:pPr algn="ctr"/>
            <a:r>
              <a:rPr lang="es-ES" sz="2400" dirty="0" smtClean="0">
                <a:ln w="38100">
                  <a:solidFill>
                    <a:schemeClr val="tx1"/>
                  </a:solidFill>
                </a:ln>
                <a:solidFill>
                  <a:srgbClr val="FFFF00"/>
                </a:solidFill>
                <a:latin typeface="Arial Black" panose="020B0A04020102020204" pitchFamily="34" charset="0"/>
              </a:rPr>
              <a:t>INTRAUTERINO</a:t>
            </a:r>
            <a:endParaRPr lang="es-MX" sz="2400" dirty="0">
              <a:solidFill>
                <a:srgbClr val="FFFF00"/>
              </a:solidFill>
            </a:endParaRPr>
          </a:p>
        </p:txBody>
      </p:sp>
      <p:sp>
        <p:nvSpPr>
          <p:cNvPr id="9" name="8 Redondear rectángulo de esquina diagonal"/>
          <p:cNvSpPr/>
          <p:nvPr/>
        </p:nvSpPr>
        <p:spPr>
          <a:xfrm>
            <a:off x="427129" y="2895600"/>
            <a:ext cx="5439508" cy="3035718"/>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es-MX" b="1" i="1" dirty="0" smtClean="0"/>
              <a:t>Descripción:</a:t>
            </a:r>
            <a:r>
              <a:rPr lang="es-MX" sz="1600" dirty="0" smtClean="0"/>
              <a:t> </a:t>
            </a:r>
            <a:r>
              <a:rPr lang="es-MX" sz="1600" dirty="0"/>
              <a:t>La </a:t>
            </a:r>
            <a:r>
              <a:rPr lang="es-MX" sz="1600" dirty="0" smtClean="0"/>
              <a:t>píldoras </a:t>
            </a:r>
            <a:r>
              <a:rPr lang="es-MX" sz="1600" dirty="0"/>
              <a:t>vienen en paquetes de 21 y </a:t>
            </a:r>
            <a:r>
              <a:rPr lang="es-MX" sz="1600" dirty="0" smtClean="0"/>
              <a:t>28 </a:t>
            </a:r>
            <a:r>
              <a:rPr lang="es-MX" sz="1600" dirty="0"/>
              <a:t>dependiendo de la marca. En el caso de los paquetes de 28 unidades, 21 son “activas” (contienen hormonas), y las siete píldoras de color marrón, que contienen hierro sirven para mantener el hábito de la ingesta diaria. Los paquetes de 21 solo contienen píldoras “activas”, es decir, </a:t>
            </a:r>
            <a:r>
              <a:rPr lang="es-MX" sz="1600" dirty="0" smtClean="0"/>
              <a:t>hormonas. </a:t>
            </a:r>
            <a:r>
              <a:rPr lang="es-MX" b="1" i="1" dirty="0" smtClean="0"/>
              <a:t>Limitaciones:</a:t>
            </a:r>
            <a:r>
              <a:rPr lang="es-MX" sz="1600" b="1" i="1" dirty="0" smtClean="0"/>
              <a:t> </a:t>
            </a:r>
            <a:r>
              <a:rPr lang="es-MX" sz="1600" dirty="0" smtClean="0"/>
              <a:t>Es </a:t>
            </a:r>
            <a:r>
              <a:rPr lang="es-MX" sz="1600" dirty="0"/>
              <a:t>necesario recordar tomar la píldora diariamente. Necesita comprarse un paquete cada mes. No protege de ITS ni del VIH/ sida. </a:t>
            </a:r>
            <a:endParaRPr lang="es-MX" sz="1400" dirty="0" smtClean="0"/>
          </a:p>
          <a:p>
            <a:r>
              <a:rPr lang="es-MX" b="1" i="1" dirty="0" smtClean="0"/>
              <a:t>Efectividad:</a:t>
            </a:r>
            <a:r>
              <a:rPr lang="es-MX" sz="1600" b="1" i="1" dirty="0" smtClean="0"/>
              <a:t>  </a:t>
            </a:r>
            <a:r>
              <a:rPr lang="es-MX" sz="1600" dirty="0" smtClean="0"/>
              <a:t>99,7% usando correctamente</a:t>
            </a:r>
            <a:endParaRPr lang="es-MX" sz="1600" dirty="0"/>
          </a:p>
        </p:txBody>
      </p:sp>
      <p:sp>
        <p:nvSpPr>
          <p:cNvPr id="11" name="CuadroTexto 7"/>
          <p:cNvSpPr txBox="1"/>
          <p:nvPr/>
        </p:nvSpPr>
        <p:spPr>
          <a:xfrm>
            <a:off x="2721" y="533333"/>
            <a:ext cx="1808658" cy="261610"/>
          </a:xfrm>
          <a:prstGeom prst="rect">
            <a:avLst/>
          </a:prstGeom>
          <a:noFill/>
        </p:spPr>
        <p:txBody>
          <a:bodyPr wrap="square" rtlCol="0">
            <a:spAutoFit/>
          </a:bodyPr>
          <a:lstStyle/>
          <a:p>
            <a:r>
              <a:rPr lang="es-BO" sz="1100" dirty="0" smtClean="0">
                <a:solidFill>
                  <a:schemeClr val="bg1"/>
                </a:solidFill>
                <a:latin typeface="Trade Gothic LT Com Cn" panose="020B0806040303020004" pitchFamily="34" charset="0"/>
              </a:rPr>
              <a:t>DESARROLLO DE ADOLESCENTES</a:t>
            </a:r>
            <a:endParaRPr lang="en-US" sz="1100" dirty="0">
              <a:solidFill>
                <a:schemeClr val="bg1"/>
              </a:solidFill>
              <a:latin typeface="Trade Gothic LT Com Cn" panose="020B0806040303020004" pitchFamily="34" charset="0"/>
            </a:endParaRPr>
          </a:p>
        </p:txBody>
      </p:sp>
      <p:pic>
        <p:nvPicPr>
          <p:cNvPr id="12" name="Imagen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284" y="0"/>
            <a:ext cx="651691" cy="604155"/>
          </a:xfrm>
          <a:prstGeom prst="rect">
            <a:avLst/>
          </a:prstGeom>
        </p:spPr>
      </p:pic>
      <p:pic>
        <p:nvPicPr>
          <p:cNvPr id="2" name="Picture 2" descr="Resultado de imagen para pildoras anticonceptiva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59940" y="1431731"/>
            <a:ext cx="2280853" cy="16866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79250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38014" y="655429"/>
            <a:ext cx="3124706" cy="3185051"/>
          </a:xfrm>
          <a:prstGeom prst="rect">
            <a:avLst/>
          </a:prstGeom>
        </p:spPr>
      </p:pic>
      <p:pic>
        <p:nvPicPr>
          <p:cNvPr id="10" name="Imagen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7868" y="6236118"/>
            <a:ext cx="2386149" cy="639300"/>
          </a:xfrm>
          <a:prstGeom prst="rect">
            <a:avLst/>
          </a:prstGeom>
        </p:spPr>
      </p:pic>
      <p:sp>
        <p:nvSpPr>
          <p:cNvPr id="6" name="5 Rectángulo"/>
          <p:cNvSpPr/>
          <p:nvPr/>
        </p:nvSpPr>
        <p:spPr>
          <a:xfrm>
            <a:off x="427129" y="1898671"/>
            <a:ext cx="5255848" cy="1569660"/>
          </a:xfrm>
          <a:prstGeom prst="rect">
            <a:avLst/>
          </a:prstGeom>
        </p:spPr>
        <p:txBody>
          <a:bodyPr wrap="square">
            <a:spAutoFit/>
          </a:bodyPr>
          <a:lstStyle/>
          <a:p>
            <a:pPr algn="ctr"/>
            <a:r>
              <a:rPr lang="es-ES" sz="2400" dirty="0" smtClean="0">
                <a:ln w="38100">
                  <a:solidFill>
                    <a:schemeClr val="tx1"/>
                  </a:solidFill>
                </a:ln>
                <a:solidFill>
                  <a:srgbClr val="FFFF00"/>
                </a:solidFill>
                <a:latin typeface="Arial Black" panose="020B0A04020102020204" pitchFamily="34" charset="0"/>
              </a:rPr>
              <a:t>ANTICONCEPCION DE EMERGENCIA( PAE)</a:t>
            </a:r>
          </a:p>
          <a:p>
            <a:pPr algn="ctr"/>
            <a:r>
              <a:rPr lang="es-ES" sz="2400" dirty="0" smtClean="0">
                <a:ln w="38100">
                  <a:solidFill>
                    <a:schemeClr val="tx1"/>
                  </a:solidFill>
                </a:ln>
                <a:solidFill>
                  <a:srgbClr val="FFFF00"/>
                </a:solidFill>
                <a:latin typeface="Arial Black" panose="020B0A04020102020204" pitchFamily="34" charset="0"/>
              </a:rPr>
              <a:t> </a:t>
            </a:r>
          </a:p>
          <a:p>
            <a:pPr algn="ctr"/>
            <a:r>
              <a:rPr lang="es-ES" sz="2400" dirty="0" smtClean="0">
                <a:ln w="38100">
                  <a:solidFill>
                    <a:schemeClr val="tx1"/>
                  </a:solidFill>
                </a:ln>
                <a:solidFill>
                  <a:srgbClr val="FFFF00"/>
                </a:solidFill>
                <a:latin typeface="Arial Black" panose="020B0A04020102020204" pitchFamily="34" charset="0"/>
              </a:rPr>
              <a:t>INTRAUTERINO</a:t>
            </a:r>
            <a:endParaRPr lang="es-MX" sz="2400" dirty="0">
              <a:solidFill>
                <a:srgbClr val="FFFF00"/>
              </a:solidFill>
            </a:endParaRPr>
          </a:p>
        </p:txBody>
      </p:sp>
      <p:sp>
        <p:nvSpPr>
          <p:cNvPr id="9" name="8 Redondear rectángulo de esquina diagonal"/>
          <p:cNvSpPr/>
          <p:nvPr/>
        </p:nvSpPr>
        <p:spPr>
          <a:xfrm>
            <a:off x="427129" y="2895600"/>
            <a:ext cx="5439508" cy="3035718"/>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es-MX" sz="1600" b="1" i="1" dirty="0" smtClean="0"/>
              <a:t>Descripción:</a:t>
            </a:r>
            <a:r>
              <a:rPr lang="es-MX" sz="1500" dirty="0" smtClean="0"/>
              <a:t> </a:t>
            </a:r>
            <a:r>
              <a:rPr lang="es-MX" sz="1500" dirty="0"/>
              <a:t>Se usa cuando se han tenido relaciones coitales sin protección anticonceptiva, ya sea porque no se usó un método o porque se lo usó incorrectamente. También es utilizada en casos de abuso sexual en los centros de salud de primer nivel. </a:t>
            </a:r>
            <a:r>
              <a:rPr lang="es-MX" sz="1500" dirty="0" smtClean="0"/>
              <a:t>Las </a:t>
            </a:r>
            <a:r>
              <a:rPr lang="es-MX" sz="1500" dirty="0"/>
              <a:t>píldoras anticonceptivas de emergencia ayudan a evitar el embarazo cuando se toman hasta 72 horas después del coito </a:t>
            </a:r>
            <a:r>
              <a:rPr lang="es-MX" sz="1500" dirty="0" smtClean="0"/>
              <a:t>vaginal sin protección.</a:t>
            </a:r>
          </a:p>
          <a:p>
            <a:pPr algn="just"/>
            <a:r>
              <a:rPr lang="es-MX" sz="1600" b="1" i="1" dirty="0" smtClean="0"/>
              <a:t>Limitaciones:</a:t>
            </a:r>
            <a:r>
              <a:rPr lang="es-MX" sz="1500" b="1" i="1" dirty="0" smtClean="0"/>
              <a:t> </a:t>
            </a:r>
            <a:r>
              <a:rPr lang="es-MX" sz="1500" dirty="0"/>
              <a:t>No se recomienda el uso de la anticoncepción de emergencia como método anticonceptivo regular, pues tiene una menor eficacia en prevenir embarazos qu</a:t>
            </a:r>
            <a:r>
              <a:rPr lang="es-MX" sz="1400" dirty="0"/>
              <a:t>e otros métodos. </a:t>
            </a:r>
            <a:r>
              <a:rPr lang="es-MX" sz="1500" dirty="0"/>
              <a:t>No protege de ITS ni del VIH/ </a:t>
            </a:r>
            <a:r>
              <a:rPr lang="es-MX" sz="1500" dirty="0" smtClean="0"/>
              <a:t>sida</a:t>
            </a:r>
          </a:p>
          <a:p>
            <a:pPr algn="just"/>
            <a:r>
              <a:rPr lang="es-MX" sz="1600" b="1" i="1" dirty="0" smtClean="0"/>
              <a:t>Efectividad:</a:t>
            </a:r>
            <a:r>
              <a:rPr lang="es-MX" sz="1500" b="1" i="1" dirty="0" smtClean="0"/>
              <a:t>  </a:t>
            </a:r>
            <a:r>
              <a:rPr lang="es-MX" sz="1500" dirty="0" smtClean="0"/>
              <a:t>99% usando correctamente</a:t>
            </a:r>
            <a:endParaRPr lang="es-MX" sz="1500" dirty="0"/>
          </a:p>
        </p:txBody>
      </p:sp>
      <p:sp>
        <p:nvSpPr>
          <p:cNvPr id="11" name="CuadroTexto 7"/>
          <p:cNvSpPr txBox="1"/>
          <p:nvPr/>
        </p:nvSpPr>
        <p:spPr>
          <a:xfrm>
            <a:off x="2721" y="533333"/>
            <a:ext cx="1808658" cy="261610"/>
          </a:xfrm>
          <a:prstGeom prst="rect">
            <a:avLst/>
          </a:prstGeom>
          <a:noFill/>
        </p:spPr>
        <p:txBody>
          <a:bodyPr wrap="square" rtlCol="0">
            <a:spAutoFit/>
          </a:bodyPr>
          <a:lstStyle/>
          <a:p>
            <a:r>
              <a:rPr lang="es-BO" sz="1100" dirty="0" smtClean="0">
                <a:solidFill>
                  <a:schemeClr val="bg1"/>
                </a:solidFill>
                <a:latin typeface="Trade Gothic LT Com Cn" panose="020B0806040303020004" pitchFamily="34" charset="0"/>
              </a:rPr>
              <a:t>DESARROLLO DE ADOLESCENTES</a:t>
            </a:r>
            <a:endParaRPr lang="en-US" sz="1100" dirty="0">
              <a:solidFill>
                <a:schemeClr val="bg1"/>
              </a:solidFill>
              <a:latin typeface="Trade Gothic LT Com Cn" panose="020B0806040303020004" pitchFamily="34" charset="0"/>
            </a:endParaRPr>
          </a:p>
        </p:txBody>
      </p:sp>
      <p:pic>
        <p:nvPicPr>
          <p:cNvPr id="12" name="Imagen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284" y="0"/>
            <a:ext cx="651691" cy="604155"/>
          </a:xfrm>
          <a:prstGeom prst="rect">
            <a:avLst/>
          </a:prstGeom>
        </p:spPr>
      </p:pic>
      <p:sp>
        <p:nvSpPr>
          <p:cNvPr id="5" name="AutoShape 2" descr="Resultado de imagen para pildoras de emergenci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7" name="AutoShape 4" descr="Resultado de imagen para pildoras de emergencia"/>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2054" name="Picture 6" descr="Resultado de imagen para pildoras de emergenci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42186" y="1409104"/>
            <a:ext cx="2229744" cy="1486496"/>
          </a:xfrm>
          <a:prstGeom prst="rect">
            <a:avLst/>
          </a:prstGeom>
          <a:noFill/>
          <a:extLst>
            <a:ext uri="{909E8E84-426E-40DD-AFC4-6F175D3DCCD1}">
              <a14:hiddenFill xmlns:a14="http://schemas.microsoft.com/office/drawing/2010/main">
                <a:solidFill>
                  <a:srgbClr val="FFFFFF"/>
                </a:solidFill>
              </a14:hiddenFill>
            </a:ext>
          </a:extLst>
        </p:spPr>
      </p:pic>
      <p:sp>
        <p:nvSpPr>
          <p:cNvPr id="13" name="12 Rectángulo"/>
          <p:cNvSpPr/>
          <p:nvPr/>
        </p:nvSpPr>
        <p:spPr>
          <a:xfrm>
            <a:off x="80262" y="1326998"/>
            <a:ext cx="5949581" cy="553998"/>
          </a:xfrm>
          <a:prstGeom prst="rect">
            <a:avLst/>
          </a:prstGeom>
        </p:spPr>
        <p:txBody>
          <a:bodyPr wrap="square">
            <a:spAutoFit/>
          </a:bodyPr>
          <a:lstStyle/>
          <a:p>
            <a:r>
              <a:rPr lang="es-ES" sz="3000" dirty="0" smtClean="0">
                <a:ln w="38100">
                  <a:solidFill>
                    <a:schemeClr val="tx1"/>
                  </a:solidFill>
                </a:ln>
                <a:solidFill>
                  <a:srgbClr val="FFFF00"/>
                </a:solidFill>
                <a:latin typeface="Arial Black" panose="020B0A04020102020204" pitchFamily="34" charset="0"/>
              </a:rPr>
              <a:t>¿METODOS TEMPORALES?</a:t>
            </a:r>
            <a:endParaRPr lang="es-ES" sz="3000" dirty="0">
              <a:ln w="38100">
                <a:solidFill>
                  <a:schemeClr val="tx1"/>
                </a:solidFill>
              </a:ln>
              <a:solidFill>
                <a:srgbClr val="FFFF00"/>
              </a:solidFill>
              <a:latin typeface="Arial Black" panose="020B0A04020102020204" pitchFamily="34" charset="0"/>
            </a:endParaRPr>
          </a:p>
        </p:txBody>
      </p:sp>
    </p:spTree>
    <p:extLst>
      <p:ext uri="{BB962C8B-B14F-4D97-AF65-F5344CB8AC3E}">
        <p14:creationId xmlns:p14="http://schemas.microsoft.com/office/powerpoint/2010/main" val="5647546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38014" y="655429"/>
            <a:ext cx="3124706" cy="3185051"/>
          </a:xfrm>
          <a:prstGeom prst="rect">
            <a:avLst/>
          </a:prstGeom>
        </p:spPr>
      </p:pic>
      <p:pic>
        <p:nvPicPr>
          <p:cNvPr id="10" name="Imagen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7868" y="6236118"/>
            <a:ext cx="2386149" cy="639300"/>
          </a:xfrm>
          <a:prstGeom prst="rect">
            <a:avLst/>
          </a:prstGeom>
        </p:spPr>
      </p:pic>
      <p:sp>
        <p:nvSpPr>
          <p:cNvPr id="6" name="5 Rectángulo"/>
          <p:cNvSpPr/>
          <p:nvPr/>
        </p:nvSpPr>
        <p:spPr>
          <a:xfrm>
            <a:off x="427129" y="1898671"/>
            <a:ext cx="5255848" cy="2677656"/>
          </a:xfrm>
          <a:prstGeom prst="rect">
            <a:avLst/>
          </a:prstGeom>
        </p:spPr>
        <p:txBody>
          <a:bodyPr wrap="square">
            <a:spAutoFit/>
          </a:bodyPr>
          <a:lstStyle/>
          <a:p>
            <a:pPr algn="ctr"/>
            <a:r>
              <a:rPr lang="es-ES" sz="2400" dirty="0" smtClean="0">
                <a:ln w="38100">
                  <a:solidFill>
                    <a:schemeClr val="tx1"/>
                  </a:solidFill>
                </a:ln>
                <a:solidFill>
                  <a:srgbClr val="FFFF00"/>
                </a:solidFill>
                <a:latin typeface="Arial Black" panose="020B0A04020102020204" pitchFamily="34" charset="0"/>
              </a:rPr>
              <a:t>INYECTABLE  </a:t>
            </a:r>
          </a:p>
          <a:p>
            <a:pPr algn="ctr"/>
            <a:r>
              <a:rPr lang="es-ES" sz="2400" dirty="0" smtClean="0">
                <a:ln w="38100">
                  <a:solidFill>
                    <a:schemeClr val="tx1"/>
                  </a:solidFill>
                </a:ln>
                <a:solidFill>
                  <a:srgbClr val="FFFF00"/>
                </a:solidFill>
                <a:latin typeface="Arial Black" panose="020B0A04020102020204" pitchFamily="34" charset="0"/>
              </a:rPr>
              <a:t>(DEPO- PROVERA)</a:t>
            </a:r>
          </a:p>
          <a:p>
            <a:pPr algn="ctr"/>
            <a:endParaRPr lang="es-ES" sz="2400" dirty="0" smtClean="0">
              <a:ln w="38100">
                <a:solidFill>
                  <a:schemeClr val="tx1"/>
                </a:solidFill>
              </a:ln>
              <a:solidFill>
                <a:srgbClr val="FFFF00"/>
              </a:solidFill>
              <a:latin typeface="Arial Black" panose="020B0A04020102020204" pitchFamily="34" charset="0"/>
            </a:endParaRPr>
          </a:p>
          <a:p>
            <a:pPr algn="ctr"/>
            <a:endParaRPr lang="es-ES" sz="2400" dirty="0" smtClean="0">
              <a:ln w="38100">
                <a:solidFill>
                  <a:schemeClr val="tx1"/>
                </a:solidFill>
              </a:ln>
              <a:solidFill>
                <a:srgbClr val="FFFF00"/>
              </a:solidFill>
              <a:latin typeface="Arial Black" panose="020B0A04020102020204" pitchFamily="34" charset="0"/>
            </a:endParaRPr>
          </a:p>
          <a:p>
            <a:pPr algn="ctr"/>
            <a:r>
              <a:rPr lang="es-ES" sz="2400" dirty="0" smtClean="0">
                <a:ln w="38100">
                  <a:solidFill>
                    <a:schemeClr val="tx1"/>
                  </a:solidFill>
                </a:ln>
                <a:solidFill>
                  <a:srgbClr val="FFFF00"/>
                </a:solidFill>
                <a:latin typeface="Arial Black" panose="020B0A04020102020204" pitchFamily="34" charset="0"/>
              </a:rPr>
              <a:t>(PROVERA)</a:t>
            </a:r>
          </a:p>
          <a:p>
            <a:pPr algn="ctr"/>
            <a:r>
              <a:rPr lang="es-ES" sz="2400" dirty="0" smtClean="0">
                <a:ln w="38100">
                  <a:solidFill>
                    <a:schemeClr val="tx1"/>
                  </a:solidFill>
                </a:ln>
                <a:solidFill>
                  <a:srgbClr val="FFFF00"/>
                </a:solidFill>
                <a:latin typeface="Arial Black" panose="020B0A04020102020204" pitchFamily="34" charset="0"/>
              </a:rPr>
              <a:t> </a:t>
            </a:r>
          </a:p>
          <a:p>
            <a:pPr algn="ctr"/>
            <a:r>
              <a:rPr lang="es-ES" sz="2400" dirty="0" smtClean="0">
                <a:ln w="38100">
                  <a:solidFill>
                    <a:schemeClr val="tx1"/>
                  </a:solidFill>
                </a:ln>
                <a:solidFill>
                  <a:srgbClr val="FFFF00"/>
                </a:solidFill>
                <a:latin typeface="Arial Black" panose="020B0A04020102020204" pitchFamily="34" charset="0"/>
              </a:rPr>
              <a:t>INTRAUTERINO</a:t>
            </a:r>
            <a:endParaRPr lang="es-MX" sz="2400" dirty="0">
              <a:solidFill>
                <a:srgbClr val="FFFF00"/>
              </a:solidFill>
            </a:endParaRPr>
          </a:p>
        </p:txBody>
      </p:sp>
      <p:sp>
        <p:nvSpPr>
          <p:cNvPr id="9" name="8 Redondear rectángulo de esquina diagonal"/>
          <p:cNvSpPr/>
          <p:nvPr/>
        </p:nvSpPr>
        <p:spPr>
          <a:xfrm>
            <a:off x="427129" y="2895600"/>
            <a:ext cx="5439508" cy="3035718"/>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es-MX" b="1" i="1" dirty="0" smtClean="0"/>
              <a:t>Descripción</a:t>
            </a:r>
            <a:r>
              <a:rPr lang="es-MX" sz="1600" b="1" i="1" dirty="0" smtClean="0"/>
              <a:t>:</a:t>
            </a:r>
            <a:r>
              <a:rPr lang="es-MX" sz="1600" dirty="0" smtClean="0"/>
              <a:t> </a:t>
            </a:r>
            <a:r>
              <a:rPr lang="es-MX" sz="1600" dirty="0"/>
              <a:t>La hormona progestina se libera lentamente en el flujo sanguíneo, impidiendo que el óvulo madure y salga del ovario, evita que el útero se prepare para recibir al óvulo y hace que el moco cervical se vuelva más espeso. Cada inyección ofrece tres meses de protección. Se administra mediante una inyección en el músculo aplicada por un profesional de </a:t>
            </a:r>
            <a:r>
              <a:rPr lang="es-MX" sz="1600" dirty="0" smtClean="0"/>
              <a:t>salud.</a:t>
            </a:r>
          </a:p>
          <a:p>
            <a:pPr algn="just"/>
            <a:r>
              <a:rPr lang="es-MX" b="1" i="1" dirty="0" smtClean="0"/>
              <a:t>Limitaciones: </a:t>
            </a:r>
            <a:r>
              <a:rPr lang="es-MX" sz="1600" dirty="0"/>
              <a:t>Debe ser administrado por personal capacitado. Puede ocasionar amenorrea (ausencia de la menstruación) en el 50 al 80% de los casos. </a:t>
            </a:r>
            <a:endParaRPr lang="es-MX" sz="1600" dirty="0" smtClean="0"/>
          </a:p>
          <a:p>
            <a:pPr algn="just"/>
            <a:r>
              <a:rPr lang="es-MX" b="1" i="1" dirty="0" smtClean="0"/>
              <a:t>Efectividad:  </a:t>
            </a:r>
            <a:r>
              <a:rPr lang="es-MX" sz="1600" dirty="0" smtClean="0"/>
              <a:t>97% </a:t>
            </a:r>
            <a:endParaRPr lang="es-MX" sz="1600" dirty="0"/>
          </a:p>
        </p:txBody>
      </p:sp>
      <p:sp>
        <p:nvSpPr>
          <p:cNvPr id="11" name="CuadroTexto 7"/>
          <p:cNvSpPr txBox="1"/>
          <p:nvPr/>
        </p:nvSpPr>
        <p:spPr>
          <a:xfrm>
            <a:off x="2721" y="533333"/>
            <a:ext cx="1808658" cy="261610"/>
          </a:xfrm>
          <a:prstGeom prst="rect">
            <a:avLst/>
          </a:prstGeom>
          <a:noFill/>
        </p:spPr>
        <p:txBody>
          <a:bodyPr wrap="square" rtlCol="0">
            <a:spAutoFit/>
          </a:bodyPr>
          <a:lstStyle/>
          <a:p>
            <a:r>
              <a:rPr lang="es-BO" sz="1100" dirty="0" smtClean="0">
                <a:solidFill>
                  <a:schemeClr val="bg1"/>
                </a:solidFill>
                <a:latin typeface="Trade Gothic LT Com Cn" panose="020B0806040303020004" pitchFamily="34" charset="0"/>
              </a:rPr>
              <a:t>DESARROLLO DE ADOLESCENTES</a:t>
            </a:r>
            <a:endParaRPr lang="en-US" sz="1100" dirty="0">
              <a:solidFill>
                <a:schemeClr val="bg1"/>
              </a:solidFill>
              <a:latin typeface="Trade Gothic LT Com Cn" panose="020B0806040303020004" pitchFamily="34" charset="0"/>
            </a:endParaRPr>
          </a:p>
        </p:txBody>
      </p:sp>
      <p:pic>
        <p:nvPicPr>
          <p:cNvPr id="12" name="Imagen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284" y="0"/>
            <a:ext cx="651691" cy="604155"/>
          </a:xfrm>
          <a:prstGeom prst="rect">
            <a:avLst/>
          </a:prstGeom>
        </p:spPr>
      </p:pic>
      <p:sp>
        <p:nvSpPr>
          <p:cNvPr id="5" name="AutoShape 2" descr="Resultado de imagen para pildoras de emergenci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7" name="AutoShape 4" descr="Resultado de imagen para pildoras de emergencia"/>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13" name="12 Imagen" descr="Resultado de imagen para inyectable tres mese"/>
          <p:cNvPicPr/>
          <p:nvPr/>
        </p:nvPicPr>
        <p:blipFill rotWithShape="1">
          <a:blip r:embed="rId5">
            <a:extLst>
              <a:ext uri="{28A0092B-C50C-407E-A947-70E740481C1C}">
                <a14:useLocalDpi xmlns:a14="http://schemas.microsoft.com/office/drawing/2010/main" val="0"/>
              </a:ext>
            </a:extLst>
          </a:blip>
          <a:srcRect b="12807"/>
          <a:stretch/>
        </p:blipFill>
        <p:spPr bwMode="auto">
          <a:xfrm>
            <a:off x="6412522" y="1477108"/>
            <a:ext cx="2188617" cy="1418492"/>
          </a:xfrm>
          <a:prstGeom prst="rect">
            <a:avLst/>
          </a:prstGeom>
          <a:noFill/>
          <a:ln>
            <a:noFill/>
          </a:ln>
          <a:extLst>
            <a:ext uri="{53640926-AAD7-44D8-BBD7-CCE9431645EC}">
              <a14:shadowObscured xmlns:a14="http://schemas.microsoft.com/office/drawing/2010/main"/>
            </a:ext>
          </a:extLst>
        </p:spPr>
      </p:pic>
      <p:sp>
        <p:nvSpPr>
          <p:cNvPr id="14" name="13 Rectángulo"/>
          <p:cNvSpPr/>
          <p:nvPr/>
        </p:nvSpPr>
        <p:spPr>
          <a:xfrm>
            <a:off x="80262" y="1308268"/>
            <a:ext cx="5949581" cy="553998"/>
          </a:xfrm>
          <a:prstGeom prst="rect">
            <a:avLst/>
          </a:prstGeom>
        </p:spPr>
        <p:txBody>
          <a:bodyPr wrap="square">
            <a:spAutoFit/>
          </a:bodyPr>
          <a:lstStyle/>
          <a:p>
            <a:r>
              <a:rPr lang="es-ES" sz="3000" dirty="0" smtClean="0">
                <a:ln w="38100">
                  <a:solidFill>
                    <a:schemeClr val="tx1"/>
                  </a:solidFill>
                </a:ln>
                <a:solidFill>
                  <a:srgbClr val="FFFF00"/>
                </a:solidFill>
                <a:latin typeface="Arial Black" panose="020B0A04020102020204" pitchFamily="34" charset="0"/>
              </a:rPr>
              <a:t>¿METODOS TEMPORALES?</a:t>
            </a:r>
            <a:endParaRPr lang="es-ES" sz="3000" dirty="0">
              <a:ln w="38100">
                <a:solidFill>
                  <a:schemeClr val="tx1"/>
                </a:solidFill>
              </a:ln>
              <a:solidFill>
                <a:srgbClr val="FFFF00"/>
              </a:solidFill>
              <a:latin typeface="Arial Black" panose="020B0A04020102020204" pitchFamily="34" charset="0"/>
            </a:endParaRPr>
          </a:p>
        </p:txBody>
      </p:sp>
    </p:spTree>
    <p:extLst>
      <p:ext uri="{BB962C8B-B14F-4D97-AF65-F5344CB8AC3E}">
        <p14:creationId xmlns:p14="http://schemas.microsoft.com/office/powerpoint/2010/main" val="10692877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38014" y="655429"/>
            <a:ext cx="3124706" cy="3185051"/>
          </a:xfrm>
          <a:prstGeom prst="rect">
            <a:avLst/>
          </a:prstGeom>
        </p:spPr>
      </p:pic>
      <p:pic>
        <p:nvPicPr>
          <p:cNvPr id="10" name="Imagen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7868" y="6236118"/>
            <a:ext cx="2386149" cy="639300"/>
          </a:xfrm>
          <a:prstGeom prst="rect">
            <a:avLst/>
          </a:prstGeom>
        </p:spPr>
      </p:pic>
      <p:sp>
        <p:nvSpPr>
          <p:cNvPr id="6" name="5 Rectángulo"/>
          <p:cNvSpPr/>
          <p:nvPr/>
        </p:nvSpPr>
        <p:spPr>
          <a:xfrm>
            <a:off x="427129" y="1898671"/>
            <a:ext cx="5255848" cy="2677656"/>
          </a:xfrm>
          <a:prstGeom prst="rect">
            <a:avLst/>
          </a:prstGeom>
        </p:spPr>
        <p:txBody>
          <a:bodyPr wrap="square">
            <a:spAutoFit/>
          </a:bodyPr>
          <a:lstStyle/>
          <a:p>
            <a:pPr algn="ctr"/>
            <a:r>
              <a:rPr lang="es-ES" sz="2400" dirty="0" smtClean="0">
                <a:ln w="38100">
                  <a:solidFill>
                    <a:schemeClr val="tx1"/>
                  </a:solidFill>
                </a:ln>
                <a:solidFill>
                  <a:srgbClr val="FFFF00"/>
                </a:solidFill>
                <a:latin typeface="Arial Black" panose="020B0A04020102020204" pitchFamily="34" charset="0"/>
              </a:rPr>
              <a:t>INYECTABLE  </a:t>
            </a:r>
          </a:p>
          <a:p>
            <a:pPr algn="ctr"/>
            <a:r>
              <a:rPr lang="es-ES" sz="2400" dirty="0" smtClean="0">
                <a:ln w="38100">
                  <a:solidFill>
                    <a:schemeClr val="tx1"/>
                  </a:solidFill>
                </a:ln>
                <a:solidFill>
                  <a:srgbClr val="FFFF00"/>
                </a:solidFill>
                <a:latin typeface="Arial Black" panose="020B0A04020102020204" pitchFamily="34" charset="0"/>
              </a:rPr>
              <a:t>(MENSUAL)</a:t>
            </a:r>
          </a:p>
          <a:p>
            <a:pPr algn="ctr"/>
            <a:endParaRPr lang="es-ES" sz="2400" dirty="0" smtClean="0">
              <a:ln w="38100">
                <a:solidFill>
                  <a:schemeClr val="tx1"/>
                </a:solidFill>
              </a:ln>
              <a:solidFill>
                <a:srgbClr val="FFFF00"/>
              </a:solidFill>
              <a:latin typeface="Arial Black" panose="020B0A04020102020204" pitchFamily="34" charset="0"/>
            </a:endParaRPr>
          </a:p>
          <a:p>
            <a:pPr algn="ctr"/>
            <a:endParaRPr lang="es-ES" sz="2400" dirty="0" smtClean="0">
              <a:ln w="38100">
                <a:solidFill>
                  <a:schemeClr val="tx1"/>
                </a:solidFill>
              </a:ln>
              <a:solidFill>
                <a:srgbClr val="FFFF00"/>
              </a:solidFill>
              <a:latin typeface="Arial Black" panose="020B0A04020102020204" pitchFamily="34" charset="0"/>
            </a:endParaRPr>
          </a:p>
          <a:p>
            <a:pPr algn="ctr"/>
            <a:r>
              <a:rPr lang="es-ES" sz="2400" dirty="0" smtClean="0">
                <a:ln w="38100">
                  <a:solidFill>
                    <a:schemeClr val="tx1"/>
                  </a:solidFill>
                </a:ln>
                <a:solidFill>
                  <a:srgbClr val="FFFF00"/>
                </a:solidFill>
                <a:latin typeface="Arial Black" panose="020B0A04020102020204" pitchFamily="34" charset="0"/>
              </a:rPr>
              <a:t>(PROVERA)</a:t>
            </a:r>
          </a:p>
          <a:p>
            <a:pPr algn="ctr"/>
            <a:r>
              <a:rPr lang="es-ES" sz="2400" dirty="0" smtClean="0">
                <a:ln w="38100">
                  <a:solidFill>
                    <a:schemeClr val="tx1"/>
                  </a:solidFill>
                </a:ln>
                <a:solidFill>
                  <a:srgbClr val="FFFF00"/>
                </a:solidFill>
                <a:latin typeface="Arial Black" panose="020B0A04020102020204" pitchFamily="34" charset="0"/>
              </a:rPr>
              <a:t> </a:t>
            </a:r>
          </a:p>
          <a:p>
            <a:pPr algn="ctr"/>
            <a:r>
              <a:rPr lang="es-ES" sz="2400" dirty="0" smtClean="0">
                <a:ln w="38100">
                  <a:solidFill>
                    <a:schemeClr val="tx1"/>
                  </a:solidFill>
                </a:ln>
                <a:solidFill>
                  <a:srgbClr val="FFFF00"/>
                </a:solidFill>
                <a:latin typeface="Arial Black" panose="020B0A04020102020204" pitchFamily="34" charset="0"/>
              </a:rPr>
              <a:t>INTRAUTERINO</a:t>
            </a:r>
            <a:endParaRPr lang="es-MX" sz="2400" dirty="0">
              <a:solidFill>
                <a:srgbClr val="FFFF00"/>
              </a:solidFill>
            </a:endParaRPr>
          </a:p>
        </p:txBody>
      </p:sp>
      <p:sp>
        <p:nvSpPr>
          <p:cNvPr id="9" name="8 Redondear rectángulo de esquina diagonal"/>
          <p:cNvSpPr/>
          <p:nvPr/>
        </p:nvSpPr>
        <p:spPr>
          <a:xfrm>
            <a:off x="427129" y="2895600"/>
            <a:ext cx="5439508" cy="3035718"/>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es-MX" b="1" i="1" dirty="0" smtClean="0"/>
              <a:t>Descripción:</a:t>
            </a:r>
            <a:r>
              <a:rPr lang="es-MX" dirty="0" smtClean="0"/>
              <a:t> </a:t>
            </a:r>
            <a:r>
              <a:rPr lang="es-MX" sz="1500" dirty="0"/>
              <a:t>Se aplica mediante una inyección y ofrece a la mujer un mes de protección anticonceptiva. </a:t>
            </a:r>
            <a:r>
              <a:rPr lang="es-MX" sz="1500" dirty="0" smtClean="0"/>
              <a:t>El </a:t>
            </a:r>
            <a:r>
              <a:rPr lang="es-MX" sz="1500" dirty="0"/>
              <a:t>estrógeno y el progestágeno son sustancias que no dejan que el óvulo madure y salga del ovario, evitan que el útero se prepare para recibir al óvulo. Hacen que el moco del cuello del útero se vuelva más espeso. La inyección se coloca cada mes dentro de los primeros cinco días del ciclo menstrual (no después). </a:t>
            </a:r>
            <a:r>
              <a:rPr lang="es-MX" sz="1500" dirty="0" smtClean="0"/>
              <a:t>Lo coloca un personal capacitado en el músculo. </a:t>
            </a:r>
          </a:p>
          <a:p>
            <a:pPr algn="just"/>
            <a:r>
              <a:rPr lang="es-MX" b="1" i="1" dirty="0" smtClean="0"/>
              <a:t>Limitaciones: </a:t>
            </a:r>
            <a:r>
              <a:rPr lang="es-MX" sz="1500" dirty="0"/>
              <a:t>Requiere abastecimiento </a:t>
            </a:r>
            <a:r>
              <a:rPr lang="es-MX" sz="1500" dirty="0" smtClean="0"/>
              <a:t>mensual y no </a:t>
            </a:r>
            <a:r>
              <a:rPr lang="es-MX" sz="1500" dirty="0"/>
              <a:t>protege de las ITS ni del VIH/sida. </a:t>
            </a:r>
            <a:endParaRPr lang="es-MX" sz="1500" dirty="0" smtClean="0"/>
          </a:p>
          <a:p>
            <a:pPr algn="just"/>
            <a:r>
              <a:rPr lang="es-MX" b="1" i="1" dirty="0" smtClean="0"/>
              <a:t>Efectividad</a:t>
            </a:r>
            <a:r>
              <a:rPr lang="es-MX" sz="1600" b="1" i="1" dirty="0" smtClean="0"/>
              <a:t>:  </a:t>
            </a:r>
            <a:r>
              <a:rPr lang="es-MX" sz="1500" dirty="0" smtClean="0"/>
              <a:t>96% </a:t>
            </a:r>
            <a:endParaRPr lang="es-MX" sz="1500" dirty="0"/>
          </a:p>
        </p:txBody>
      </p:sp>
      <p:sp>
        <p:nvSpPr>
          <p:cNvPr id="11" name="CuadroTexto 7"/>
          <p:cNvSpPr txBox="1"/>
          <p:nvPr/>
        </p:nvSpPr>
        <p:spPr>
          <a:xfrm>
            <a:off x="2721" y="533333"/>
            <a:ext cx="1808658" cy="261610"/>
          </a:xfrm>
          <a:prstGeom prst="rect">
            <a:avLst/>
          </a:prstGeom>
          <a:noFill/>
        </p:spPr>
        <p:txBody>
          <a:bodyPr wrap="square" rtlCol="0">
            <a:spAutoFit/>
          </a:bodyPr>
          <a:lstStyle/>
          <a:p>
            <a:r>
              <a:rPr lang="es-BO" sz="1100" dirty="0" smtClean="0">
                <a:solidFill>
                  <a:schemeClr val="bg1"/>
                </a:solidFill>
                <a:latin typeface="Trade Gothic LT Com Cn" panose="020B0806040303020004" pitchFamily="34" charset="0"/>
              </a:rPr>
              <a:t>DESARROLLO DE ADOLESCENTES</a:t>
            </a:r>
            <a:endParaRPr lang="en-US" sz="1100" dirty="0">
              <a:solidFill>
                <a:schemeClr val="bg1"/>
              </a:solidFill>
              <a:latin typeface="Trade Gothic LT Com Cn" panose="020B0806040303020004" pitchFamily="34" charset="0"/>
            </a:endParaRPr>
          </a:p>
        </p:txBody>
      </p:sp>
      <p:pic>
        <p:nvPicPr>
          <p:cNvPr id="12" name="Imagen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284" y="0"/>
            <a:ext cx="651691" cy="604155"/>
          </a:xfrm>
          <a:prstGeom prst="rect">
            <a:avLst/>
          </a:prstGeom>
        </p:spPr>
      </p:pic>
      <p:sp>
        <p:nvSpPr>
          <p:cNvPr id="5" name="AutoShape 2" descr="Resultado de imagen para pildoras de emergenci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7" name="AutoShape 4" descr="Resultado de imagen para pildoras de emergencia"/>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1028" name="Picture 4" descr="Resultado de imagen para inyectable mensual"/>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68017" y="1325342"/>
            <a:ext cx="2064699" cy="1845224"/>
          </a:xfrm>
          <a:prstGeom prst="rect">
            <a:avLst/>
          </a:prstGeom>
          <a:noFill/>
          <a:extLst>
            <a:ext uri="{909E8E84-426E-40DD-AFC4-6F175D3DCCD1}">
              <a14:hiddenFill xmlns:a14="http://schemas.microsoft.com/office/drawing/2010/main">
                <a:solidFill>
                  <a:srgbClr val="FFFFFF"/>
                </a:solidFill>
              </a14:hiddenFill>
            </a:ext>
          </a:extLst>
        </p:spPr>
      </p:pic>
      <p:sp>
        <p:nvSpPr>
          <p:cNvPr id="14" name="13 Rectángulo"/>
          <p:cNvSpPr/>
          <p:nvPr/>
        </p:nvSpPr>
        <p:spPr>
          <a:xfrm>
            <a:off x="101284" y="1308268"/>
            <a:ext cx="5949581" cy="553998"/>
          </a:xfrm>
          <a:prstGeom prst="rect">
            <a:avLst/>
          </a:prstGeom>
        </p:spPr>
        <p:txBody>
          <a:bodyPr wrap="square">
            <a:spAutoFit/>
          </a:bodyPr>
          <a:lstStyle/>
          <a:p>
            <a:r>
              <a:rPr lang="es-ES" sz="3000" dirty="0" smtClean="0">
                <a:ln w="38100">
                  <a:solidFill>
                    <a:schemeClr val="tx1"/>
                  </a:solidFill>
                </a:ln>
                <a:solidFill>
                  <a:srgbClr val="FFFF00"/>
                </a:solidFill>
                <a:latin typeface="Arial Black" panose="020B0A04020102020204" pitchFamily="34" charset="0"/>
              </a:rPr>
              <a:t>¿METODOS TEMPORALES?</a:t>
            </a:r>
            <a:endParaRPr lang="es-ES" sz="3000" dirty="0">
              <a:ln w="38100">
                <a:solidFill>
                  <a:schemeClr val="tx1"/>
                </a:solidFill>
              </a:ln>
              <a:solidFill>
                <a:srgbClr val="FFFF00"/>
              </a:solidFill>
              <a:latin typeface="Arial Black" panose="020B0A04020102020204" pitchFamily="34" charset="0"/>
            </a:endParaRPr>
          </a:p>
        </p:txBody>
      </p:sp>
    </p:spTree>
    <p:extLst>
      <p:ext uri="{BB962C8B-B14F-4D97-AF65-F5344CB8AC3E}">
        <p14:creationId xmlns:p14="http://schemas.microsoft.com/office/powerpoint/2010/main" val="10498139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6637" y="729070"/>
            <a:ext cx="3124706" cy="3185051"/>
          </a:xfrm>
          <a:prstGeom prst="rect">
            <a:avLst/>
          </a:prstGeom>
        </p:spPr>
      </p:pic>
      <p:pic>
        <p:nvPicPr>
          <p:cNvPr id="10" name="Imagen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7868" y="6236118"/>
            <a:ext cx="2386149" cy="639300"/>
          </a:xfrm>
          <a:prstGeom prst="rect">
            <a:avLst/>
          </a:prstGeom>
        </p:spPr>
      </p:pic>
      <p:sp>
        <p:nvSpPr>
          <p:cNvPr id="6" name="5 Rectángulo"/>
          <p:cNvSpPr/>
          <p:nvPr/>
        </p:nvSpPr>
        <p:spPr>
          <a:xfrm>
            <a:off x="427129" y="1898671"/>
            <a:ext cx="5255848" cy="2308324"/>
          </a:xfrm>
          <a:prstGeom prst="rect">
            <a:avLst/>
          </a:prstGeom>
        </p:spPr>
        <p:txBody>
          <a:bodyPr wrap="square">
            <a:spAutoFit/>
          </a:bodyPr>
          <a:lstStyle/>
          <a:p>
            <a:pPr algn="ctr"/>
            <a:r>
              <a:rPr lang="es-ES" sz="2400" dirty="0" smtClean="0">
                <a:ln w="38100">
                  <a:solidFill>
                    <a:schemeClr val="tx1"/>
                  </a:solidFill>
                </a:ln>
                <a:solidFill>
                  <a:srgbClr val="FFFF00"/>
                </a:solidFill>
                <a:latin typeface="Arial Black" panose="020B0A04020102020204" pitchFamily="34" charset="0"/>
              </a:rPr>
              <a:t>INPLANTE SUBDERMICO</a:t>
            </a:r>
          </a:p>
          <a:p>
            <a:pPr algn="ctr"/>
            <a:endParaRPr lang="es-ES" sz="2400" dirty="0" smtClean="0">
              <a:ln w="38100">
                <a:solidFill>
                  <a:schemeClr val="tx1"/>
                </a:solidFill>
              </a:ln>
              <a:solidFill>
                <a:srgbClr val="FFFF00"/>
              </a:solidFill>
              <a:latin typeface="Arial Black" panose="020B0A04020102020204" pitchFamily="34" charset="0"/>
            </a:endParaRPr>
          </a:p>
          <a:p>
            <a:pPr algn="ctr"/>
            <a:endParaRPr lang="es-ES" sz="2400" dirty="0" smtClean="0">
              <a:ln w="38100">
                <a:solidFill>
                  <a:schemeClr val="tx1"/>
                </a:solidFill>
              </a:ln>
              <a:solidFill>
                <a:srgbClr val="FFFF00"/>
              </a:solidFill>
              <a:latin typeface="Arial Black" panose="020B0A04020102020204" pitchFamily="34" charset="0"/>
            </a:endParaRPr>
          </a:p>
          <a:p>
            <a:pPr algn="ctr"/>
            <a:r>
              <a:rPr lang="es-ES" sz="2400" dirty="0" smtClean="0">
                <a:ln w="38100">
                  <a:solidFill>
                    <a:schemeClr val="tx1"/>
                  </a:solidFill>
                </a:ln>
                <a:solidFill>
                  <a:srgbClr val="FFFF00"/>
                </a:solidFill>
                <a:latin typeface="Arial Black" panose="020B0A04020102020204" pitchFamily="34" charset="0"/>
              </a:rPr>
              <a:t>(PROVERA)</a:t>
            </a:r>
          </a:p>
          <a:p>
            <a:pPr algn="ctr"/>
            <a:r>
              <a:rPr lang="es-ES" sz="2400" dirty="0" smtClean="0">
                <a:ln w="38100">
                  <a:solidFill>
                    <a:schemeClr val="tx1"/>
                  </a:solidFill>
                </a:ln>
                <a:solidFill>
                  <a:srgbClr val="FFFF00"/>
                </a:solidFill>
                <a:latin typeface="Arial Black" panose="020B0A04020102020204" pitchFamily="34" charset="0"/>
              </a:rPr>
              <a:t> </a:t>
            </a:r>
          </a:p>
          <a:p>
            <a:pPr algn="ctr"/>
            <a:r>
              <a:rPr lang="es-ES" sz="2400" dirty="0" smtClean="0">
                <a:ln w="38100">
                  <a:solidFill>
                    <a:schemeClr val="tx1"/>
                  </a:solidFill>
                </a:ln>
                <a:solidFill>
                  <a:srgbClr val="FFFF00"/>
                </a:solidFill>
                <a:latin typeface="Arial Black" panose="020B0A04020102020204" pitchFamily="34" charset="0"/>
              </a:rPr>
              <a:t>INTRAUTERINO</a:t>
            </a:r>
            <a:endParaRPr lang="es-MX" sz="2400" dirty="0">
              <a:solidFill>
                <a:srgbClr val="FFFF00"/>
              </a:solidFill>
            </a:endParaRPr>
          </a:p>
        </p:txBody>
      </p:sp>
      <p:sp>
        <p:nvSpPr>
          <p:cNvPr id="9" name="8 Redondear rectángulo de esquina diagonal"/>
          <p:cNvSpPr/>
          <p:nvPr/>
        </p:nvSpPr>
        <p:spPr>
          <a:xfrm>
            <a:off x="427129" y="2895600"/>
            <a:ext cx="5439508" cy="3035718"/>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es-MX" b="1" i="1" dirty="0" smtClean="0"/>
              <a:t>Descripción:</a:t>
            </a:r>
            <a:r>
              <a:rPr lang="es-MX" dirty="0" smtClean="0"/>
              <a:t> </a:t>
            </a:r>
            <a:r>
              <a:rPr lang="es-MX" sz="1600" dirty="0"/>
              <a:t>Los implantes son pequeños cilindros o cápsulas flexibles que se colocan justo debajo de la piel en la parte superior del brazo. Brindan protección contra el embarazo </a:t>
            </a:r>
            <a:r>
              <a:rPr lang="es-MX" sz="1600" dirty="0" smtClean="0"/>
              <a:t>durante </a:t>
            </a:r>
            <a:r>
              <a:rPr lang="es-MX" sz="1600" dirty="0"/>
              <a:t>3 a 7 </a:t>
            </a:r>
            <a:r>
              <a:rPr lang="es-MX" sz="1600" dirty="0" smtClean="0"/>
              <a:t>años</a:t>
            </a:r>
            <a:r>
              <a:rPr lang="es-MX" sz="1600" dirty="0"/>
              <a:t>,</a:t>
            </a:r>
            <a:r>
              <a:rPr lang="es-MX" sz="1600" dirty="0" smtClean="0"/>
              <a:t> requiere de un profesional capacitado. </a:t>
            </a:r>
            <a:r>
              <a:rPr lang="es-MX" sz="1600" dirty="0"/>
              <a:t>La fertilidad se recupera inmediatamente después de retirar los </a:t>
            </a:r>
            <a:r>
              <a:rPr lang="es-MX" sz="1600" dirty="0" smtClean="0"/>
              <a:t>implantes.</a:t>
            </a:r>
          </a:p>
          <a:p>
            <a:pPr algn="just"/>
            <a:r>
              <a:rPr lang="es-MX" b="1" i="1" dirty="0" smtClean="0"/>
              <a:t>Limitaciones: </a:t>
            </a:r>
            <a:r>
              <a:rPr lang="es-MX" sz="1600" dirty="0"/>
              <a:t>Los implantes de </a:t>
            </a:r>
            <a:r>
              <a:rPr lang="es-MX" sz="1600" dirty="0" err="1"/>
              <a:t>Jadelle</a:t>
            </a:r>
            <a:r>
              <a:rPr lang="es-MX" sz="1600" dirty="0"/>
              <a:t> y </a:t>
            </a:r>
            <a:r>
              <a:rPr lang="es-MX" sz="1600" dirty="0" err="1"/>
              <a:t>Norplant</a:t>
            </a:r>
            <a:r>
              <a:rPr lang="es-MX" sz="1600" dirty="0"/>
              <a:t> comienzan a perder eficacia antes en las mujeres con más peso. Algunas usuarias mencionan alteraciones de los patrones de sangrado. No protege de ITS ni del VIH/ sida</a:t>
            </a:r>
            <a:r>
              <a:rPr lang="es-MX" sz="1600" dirty="0" smtClean="0"/>
              <a:t>.</a:t>
            </a:r>
          </a:p>
          <a:p>
            <a:pPr algn="just"/>
            <a:r>
              <a:rPr lang="es-MX" b="1" i="1" dirty="0" smtClean="0"/>
              <a:t>Efectividad</a:t>
            </a:r>
            <a:r>
              <a:rPr lang="es-MX" sz="1600" b="1" i="1" dirty="0" smtClean="0"/>
              <a:t>:  </a:t>
            </a:r>
            <a:r>
              <a:rPr lang="es-MX" sz="1500" dirty="0" smtClean="0"/>
              <a:t>99% </a:t>
            </a:r>
            <a:endParaRPr lang="es-MX" sz="1500" dirty="0"/>
          </a:p>
        </p:txBody>
      </p:sp>
      <p:sp>
        <p:nvSpPr>
          <p:cNvPr id="11" name="CuadroTexto 7"/>
          <p:cNvSpPr txBox="1"/>
          <p:nvPr/>
        </p:nvSpPr>
        <p:spPr>
          <a:xfrm>
            <a:off x="2721" y="533333"/>
            <a:ext cx="1808658" cy="261610"/>
          </a:xfrm>
          <a:prstGeom prst="rect">
            <a:avLst/>
          </a:prstGeom>
          <a:noFill/>
        </p:spPr>
        <p:txBody>
          <a:bodyPr wrap="square" rtlCol="0">
            <a:spAutoFit/>
          </a:bodyPr>
          <a:lstStyle/>
          <a:p>
            <a:r>
              <a:rPr lang="es-BO" sz="1100" dirty="0" smtClean="0">
                <a:solidFill>
                  <a:schemeClr val="bg1"/>
                </a:solidFill>
                <a:latin typeface="Trade Gothic LT Com Cn" panose="020B0806040303020004" pitchFamily="34" charset="0"/>
              </a:rPr>
              <a:t>DESARROLLO DE ADOLESCENTES</a:t>
            </a:r>
            <a:endParaRPr lang="en-US" sz="1100" dirty="0">
              <a:solidFill>
                <a:schemeClr val="bg1"/>
              </a:solidFill>
              <a:latin typeface="Trade Gothic LT Com Cn" panose="020B0806040303020004" pitchFamily="34" charset="0"/>
            </a:endParaRPr>
          </a:p>
        </p:txBody>
      </p:sp>
      <p:pic>
        <p:nvPicPr>
          <p:cNvPr id="12" name="Imagen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284" y="0"/>
            <a:ext cx="651691" cy="604155"/>
          </a:xfrm>
          <a:prstGeom prst="rect">
            <a:avLst/>
          </a:prstGeom>
        </p:spPr>
      </p:pic>
      <p:sp>
        <p:nvSpPr>
          <p:cNvPr id="5" name="AutoShape 2" descr="Resultado de imagen para pildoras de emergenci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7" name="AutoShape 4" descr="Resultado de imagen para pildoras de emergencia"/>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2050" name="Picture 2" descr="Resultado de imagen para implant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44878" y="1500929"/>
            <a:ext cx="2168223" cy="1394671"/>
          </a:xfrm>
          <a:prstGeom prst="rect">
            <a:avLst/>
          </a:prstGeom>
          <a:noFill/>
          <a:extLst>
            <a:ext uri="{909E8E84-426E-40DD-AFC4-6F175D3DCCD1}">
              <a14:hiddenFill xmlns:a14="http://schemas.microsoft.com/office/drawing/2010/main">
                <a:solidFill>
                  <a:srgbClr val="FFFFFF"/>
                </a:solidFill>
              </a14:hiddenFill>
            </a:ext>
          </a:extLst>
        </p:spPr>
      </p:pic>
      <p:sp>
        <p:nvSpPr>
          <p:cNvPr id="13" name="12 Rectángulo"/>
          <p:cNvSpPr/>
          <p:nvPr/>
        </p:nvSpPr>
        <p:spPr>
          <a:xfrm>
            <a:off x="80262" y="1308268"/>
            <a:ext cx="5949581" cy="553998"/>
          </a:xfrm>
          <a:prstGeom prst="rect">
            <a:avLst/>
          </a:prstGeom>
        </p:spPr>
        <p:txBody>
          <a:bodyPr wrap="square">
            <a:spAutoFit/>
          </a:bodyPr>
          <a:lstStyle/>
          <a:p>
            <a:r>
              <a:rPr lang="es-ES" sz="3000" dirty="0" smtClean="0">
                <a:ln w="38100">
                  <a:solidFill>
                    <a:schemeClr val="tx1"/>
                  </a:solidFill>
                </a:ln>
                <a:solidFill>
                  <a:srgbClr val="FFFF00"/>
                </a:solidFill>
                <a:latin typeface="Arial Black" panose="020B0A04020102020204" pitchFamily="34" charset="0"/>
              </a:rPr>
              <a:t>¿METODOS TEMPORALES?</a:t>
            </a:r>
            <a:endParaRPr lang="es-ES" sz="3000" dirty="0">
              <a:ln w="38100">
                <a:solidFill>
                  <a:schemeClr val="tx1"/>
                </a:solidFill>
              </a:ln>
              <a:solidFill>
                <a:srgbClr val="FFFF00"/>
              </a:solidFill>
              <a:latin typeface="Arial Black" panose="020B0A04020102020204" pitchFamily="34" charset="0"/>
            </a:endParaRPr>
          </a:p>
        </p:txBody>
      </p:sp>
    </p:spTree>
    <p:extLst>
      <p:ext uri="{BB962C8B-B14F-4D97-AF65-F5344CB8AC3E}">
        <p14:creationId xmlns:p14="http://schemas.microsoft.com/office/powerpoint/2010/main" val="42568464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6637" y="729070"/>
            <a:ext cx="3124706" cy="3185051"/>
          </a:xfrm>
          <a:prstGeom prst="rect">
            <a:avLst/>
          </a:prstGeom>
        </p:spPr>
      </p:pic>
      <p:pic>
        <p:nvPicPr>
          <p:cNvPr id="10" name="Imagen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7868" y="6236118"/>
            <a:ext cx="2386149" cy="639300"/>
          </a:xfrm>
          <a:prstGeom prst="rect">
            <a:avLst/>
          </a:prstGeom>
        </p:spPr>
      </p:pic>
      <p:sp>
        <p:nvSpPr>
          <p:cNvPr id="6" name="5 Rectángulo"/>
          <p:cNvSpPr/>
          <p:nvPr/>
        </p:nvSpPr>
        <p:spPr>
          <a:xfrm>
            <a:off x="427129" y="1898671"/>
            <a:ext cx="5255848" cy="2308324"/>
          </a:xfrm>
          <a:prstGeom prst="rect">
            <a:avLst/>
          </a:prstGeom>
        </p:spPr>
        <p:txBody>
          <a:bodyPr wrap="square">
            <a:spAutoFit/>
          </a:bodyPr>
          <a:lstStyle/>
          <a:p>
            <a:pPr algn="ctr"/>
            <a:r>
              <a:rPr lang="es-ES" sz="2400" dirty="0" smtClean="0">
                <a:ln w="38100">
                  <a:solidFill>
                    <a:schemeClr val="tx1"/>
                  </a:solidFill>
                </a:ln>
                <a:solidFill>
                  <a:srgbClr val="FFFF00"/>
                </a:solidFill>
                <a:latin typeface="Arial Black" panose="020B0A04020102020204" pitchFamily="34" charset="0"/>
              </a:rPr>
              <a:t>PARCHES HORMONALES</a:t>
            </a:r>
          </a:p>
          <a:p>
            <a:pPr algn="ctr"/>
            <a:endParaRPr lang="es-ES" sz="2400" dirty="0" smtClean="0">
              <a:ln w="38100">
                <a:solidFill>
                  <a:schemeClr val="tx1"/>
                </a:solidFill>
              </a:ln>
              <a:solidFill>
                <a:srgbClr val="FFFF00"/>
              </a:solidFill>
              <a:latin typeface="Arial Black" panose="020B0A04020102020204" pitchFamily="34" charset="0"/>
            </a:endParaRPr>
          </a:p>
          <a:p>
            <a:pPr algn="ctr"/>
            <a:endParaRPr lang="es-ES" sz="2400" dirty="0" smtClean="0">
              <a:ln w="38100">
                <a:solidFill>
                  <a:schemeClr val="tx1"/>
                </a:solidFill>
              </a:ln>
              <a:solidFill>
                <a:srgbClr val="FFFF00"/>
              </a:solidFill>
              <a:latin typeface="Arial Black" panose="020B0A04020102020204" pitchFamily="34" charset="0"/>
            </a:endParaRPr>
          </a:p>
          <a:p>
            <a:pPr algn="ctr"/>
            <a:r>
              <a:rPr lang="es-ES" sz="2400" dirty="0" smtClean="0">
                <a:ln w="38100">
                  <a:solidFill>
                    <a:schemeClr val="tx1"/>
                  </a:solidFill>
                </a:ln>
                <a:solidFill>
                  <a:srgbClr val="FFFF00"/>
                </a:solidFill>
                <a:latin typeface="Arial Black" panose="020B0A04020102020204" pitchFamily="34" charset="0"/>
              </a:rPr>
              <a:t>(PROVERA)</a:t>
            </a:r>
          </a:p>
          <a:p>
            <a:pPr algn="ctr"/>
            <a:r>
              <a:rPr lang="es-ES" sz="2400" dirty="0" smtClean="0">
                <a:ln w="38100">
                  <a:solidFill>
                    <a:schemeClr val="tx1"/>
                  </a:solidFill>
                </a:ln>
                <a:solidFill>
                  <a:srgbClr val="FFFF00"/>
                </a:solidFill>
                <a:latin typeface="Arial Black" panose="020B0A04020102020204" pitchFamily="34" charset="0"/>
              </a:rPr>
              <a:t> </a:t>
            </a:r>
          </a:p>
          <a:p>
            <a:pPr algn="ctr"/>
            <a:r>
              <a:rPr lang="es-ES" sz="2400" dirty="0" smtClean="0">
                <a:ln w="38100">
                  <a:solidFill>
                    <a:schemeClr val="tx1"/>
                  </a:solidFill>
                </a:ln>
                <a:solidFill>
                  <a:srgbClr val="FFFF00"/>
                </a:solidFill>
                <a:latin typeface="Arial Black" panose="020B0A04020102020204" pitchFamily="34" charset="0"/>
              </a:rPr>
              <a:t>INTRAUTERINO</a:t>
            </a:r>
            <a:endParaRPr lang="es-MX" sz="2400" dirty="0">
              <a:solidFill>
                <a:srgbClr val="FFFF00"/>
              </a:solidFill>
            </a:endParaRPr>
          </a:p>
        </p:txBody>
      </p:sp>
      <p:sp>
        <p:nvSpPr>
          <p:cNvPr id="9" name="8 Redondear rectángulo de esquina diagonal"/>
          <p:cNvSpPr/>
          <p:nvPr/>
        </p:nvSpPr>
        <p:spPr>
          <a:xfrm>
            <a:off x="427129" y="2895600"/>
            <a:ext cx="5439508" cy="3035718"/>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es-MX" sz="1400" b="1" i="1" dirty="0" smtClean="0"/>
              <a:t>Descripción:</a:t>
            </a:r>
            <a:r>
              <a:rPr lang="es-MX" sz="1200" dirty="0" smtClean="0"/>
              <a:t> </a:t>
            </a:r>
            <a:r>
              <a:rPr lang="es-MX" sz="1200" dirty="0"/>
              <a:t>Es un plástico pequeño, delgado, cuadrado, de plástico flexible, que se coloca en el cuerpo, la nalga o cerca el </a:t>
            </a:r>
            <a:r>
              <a:rPr lang="es-MX" sz="1200" dirty="0" smtClean="0"/>
              <a:t>cérvix. </a:t>
            </a:r>
            <a:r>
              <a:rPr lang="es-MX" sz="1200" dirty="0"/>
              <a:t>Se usa un parche nuevo cada semana durante tres semanas, mientras que en la cuarta semana no se usa parche. Durante esta cuarta semana la mujer tendrá su menstruación. </a:t>
            </a:r>
            <a:r>
              <a:rPr lang="es-MX" sz="1200" dirty="0" smtClean="0"/>
              <a:t>Actúa </a:t>
            </a:r>
            <a:r>
              <a:rPr lang="es-MX" sz="1200" dirty="0"/>
              <a:t>fundamentalmente impidiendo la liberación de óvulos de los ovarios (ovulación</a:t>
            </a:r>
            <a:r>
              <a:rPr lang="es-MX" sz="1200" dirty="0" smtClean="0"/>
              <a:t>) se recupera </a:t>
            </a:r>
            <a:r>
              <a:rPr lang="es-MX" sz="1200" dirty="0"/>
              <a:t>la fertilidad al interrumpir el uso del parche. </a:t>
            </a:r>
            <a:endParaRPr lang="es-MX" sz="1200" dirty="0" smtClean="0"/>
          </a:p>
          <a:p>
            <a:pPr algn="just"/>
            <a:r>
              <a:rPr lang="es-MX" sz="1400" b="1" i="1" dirty="0" smtClean="0"/>
              <a:t>Limitaciones:</a:t>
            </a:r>
            <a:r>
              <a:rPr lang="es-MX" sz="1200" b="1" i="1" dirty="0" smtClean="0"/>
              <a:t> </a:t>
            </a:r>
            <a:r>
              <a:rPr lang="es-MX" sz="1200" dirty="0" smtClean="0"/>
              <a:t>Puede presentarse irritación </a:t>
            </a:r>
            <a:r>
              <a:rPr lang="es-MX" sz="1200" dirty="0"/>
              <a:t>cutánea o erupción en el sitio de aplicación del </a:t>
            </a:r>
            <a:r>
              <a:rPr lang="es-MX" sz="1200" dirty="0" smtClean="0"/>
              <a:t>parche, cambios </a:t>
            </a:r>
            <a:r>
              <a:rPr lang="es-MX" sz="1200" dirty="0"/>
              <a:t>en la </a:t>
            </a:r>
            <a:r>
              <a:rPr lang="es-MX" sz="1200" dirty="0" smtClean="0"/>
              <a:t>menstruación</a:t>
            </a:r>
            <a:r>
              <a:rPr lang="es-MX" sz="1200" dirty="0"/>
              <a:t> </a:t>
            </a:r>
            <a:r>
              <a:rPr lang="es-MX" sz="1200" dirty="0" smtClean="0"/>
              <a:t>como sangrado </a:t>
            </a:r>
            <a:r>
              <a:rPr lang="es-MX" sz="1200" dirty="0"/>
              <a:t>más leve y menos días de </a:t>
            </a:r>
            <a:r>
              <a:rPr lang="es-MX" sz="1200" dirty="0" smtClean="0"/>
              <a:t>sangrado, ausencia </a:t>
            </a:r>
            <a:r>
              <a:rPr lang="es-MX" sz="1200" dirty="0"/>
              <a:t>de </a:t>
            </a:r>
            <a:r>
              <a:rPr lang="es-MX" sz="1200" dirty="0" smtClean="0"/>
              <a:t>menstruación, dolor </a:t>
            </a:r>
            <a:r>
              <a:rPr lang="es-MX" sz="1200" dirty="0"/>
              <a:t>de </a:t>
            </a:r>
            <a:r>
              <a:rPr lang="es-MX" sz="1200" dirty="0" smtClean="0"/>
              <a:t>cabeza náuseas, vómitos, tensión </a:t>
            </a:r>
            <a:r>
              <a:rPr lang="es-MX" sz="1200" dirty="0"/>
              <a:t>y dolor en las </a:t>
            </a:r>
            <a:r>
              <a:rPr lang="es-MX" sz="1200" dirty="0" smtClean="0"/>
              <a:t>mamas, dolor </a:t>
            </a:r>
            <a:r>
              <a:rPr lang="es-MX" sz="1200" dirty="0"/>
              <a:t>abdominal </a:t>
            </a:r>
            <a:r>
              <a:rPr lang="es-MX" sz="1200" dirty="0" smtClean="0"/>
              <a:t> y no protege </a:t>
            </a:r>
            <a:r>
              <a:rPr lang="es-MX" sz="1200" dirty="0"/>
              <a:t>de ITS ni del VIH/ sida</a:t>
            </a:r>
            <a:r>
              <a:rPr lang="es-MX" sz="1200" dirty="0" smtClean="0"/>
              <a:t>.</a:t>
            </a:r>
          </a:p>
          <a:p>
            <a:pPr algn="just"/>
            <a:r>
              <a:rPr lang="es-MX" sz="1400" b="1" i="1" dirty="0" smtClean="0"/>
              <a:t>Efectividad:</a:t>
            </a:r>
            <a:r>
              <a:rPr lang="es-MX" sz="1200" b="1" i="1" dirty="0" smtClean="0"/>
              <a:t>  </a:t>
            </a:r>
            <a:r>
              <a:rPr lang="es-MX" sz="1200" dirty="0"/>
              <a:t>La eficacia depende del usuario: El riesgo </a:t>
            </a:r>
            <a:r>
              <a:rPr lang="es-MX" sz="1200" dirty="0" smtClean="0"/>
              <a:t>depende del </a:t>
            </a:r>
            <a:r>
              <a:rPr lang="es-MX" sz="1200" dirty="0"/>
              <a:t>retrasa </a:t>
            </a:r>
            <a:r>
              <a:rPr lang="es-MX" sz="1200" dirty="0" smtClean="0"/>
              <a:t>al </a:t>
            </a:r>
            <a:r>
              <a:rPr lang="es-MX" sz="1200" dirty="0"/>
              <a:t>cambio de parche. </a:t>
            </a:r>
          </a:p>
        </p:txBody>
      </p:sp>
      <p:sp>
        <p:nvSpPr>
          <p:cNvPr id="11" name="CuadroTexto 7"/>
          <p:cNvSpPr txBox="1"/>
          <p:nvPr/>
        </p:nvSpPr>
        <p:spPr>
          <a:xfrm>
            <a:off x="2721" y="533333"/>
            <a:ext cx="1808658" cy="261610"/>
          </a:xfrm>
          <a:prstGeom prst="rect">
            <a:avLst/>
          </a:prstGeom>
          <a:noFill/>
        </p:spPr>
        <p:txBody>
          <a:bodyPr wrap="square" rtlCol="0">
            <a:spAutoFit/>
          </a:bodyPr>
          <a:lstStyle/>
          <a:p>
            <a:r>
              <a:rPr lang="es-BO" sz="1100" dirty="0" smtClean="0">
                <a:solidFill>
                  <a:schemeClr val="bg1"/>
                </a:solidFill>
                <a:latin typeface="Trade Gothic LT Com Cn" panose="020B0806040303020004" pitchFamily="34" charset="0"/>
              </a:rPr>
              <a:t>DESARROLLO DE ADOLESCENTES</a:t>
            </a:r>
            <a:endParaRPr lang="en-US" sz="1100" dirty="0">
              <a:solidFill>
                <a:schemeClr val="bg1"/>
              </a:solidFill>
              <a:latin typeface="Trade Gothic LT Com Cn" panose="020B0806040303020004" pitchFamily="34" charset="0"/>
            </a:endParaRPr>
          </a:p>
        </p:txBody>
      </p:sp>
      <p:pic>
        <p:nvPicPr>
          <p:cNvPr id="12" name="Imagen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284" y="0"/>
            <a:ext cx="651691" cy="604155"/>
          </a:xfrm>
          <a:prstGeom prst="rect">
            <a:avLst/>
          </a:prstGeom>
        </p:spPr>
      </p:pic>
      <p:sp>
        <p:nvSpPr>
          <p:cNvPr id="5" name="AutoShape 2" descr="Resultado de imagen para pildoras de emergenci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7" name="AutoShape 4" descr="Resultado de imagen para pildoras de emergencia"/>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3074" name="Picture 2" descr="Resultado de imagen para parche anticonceptiv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94315" y="1512277"/>
            <a:ext cx="2111132" cy="1540556"/>
          </a:xfrm>
          <a:prstGeom prst="rect">
            <a:avLst/>
          </a:prstGeom>
          <a:noFill/>
          <a:extLst>
            <a:ext uri="{909E8E84-426E-40DD-AFC4-6F175D3DCCD1}">
              <a14:hiddenFill xmlns:a14="http://schemas.microsoft.com/office/drawing/2010/main">
                <a:solidFill>
                  <a:srgbClr val="FFFFFF"/>
                </a:solidFill>
              </a14:hiddenFill>
            </a:ext>
          </a:extLst>
        </p:spPr>
      </p:pic>
      <p:sp>
        <p:nvSpPr>
          <p:cNvPr id="13" name="12 Rectángulo"/>
          <p:cNvSpPr/>
          <p:nvPr/>
        </p:nvSpPr>
        <p:spPr>
          <a:xfrm>
            <a:off x="80262" y="1308268"/>
            <a:ext cx="5949581" cy="553998"/>
          </a:xfrm>
          <a:prstGeom prst="rect">
            <a:avLst/>
          </a:prstGeom>
        </p:spPr>
        <p:txBody>
          <a:bodyPr wrap="square">
            <a:spAutoFit/>
          </a:bodyPr>
          <a:lstStyle/>
          <a:p>
            <a:r>
              <a:rPr lang="es-ES" sz="3000" dirty="0" smtClean="0">
                <a:ln w="38100">
                  <a:solidFill>
                    <a:schemeClr val="tx1"/>
                  </a:solidFill>
                </a:ln>
                <a:solidFill>
                  <a:srgbClr val="FFFF00"/>
                </a:solidFill>
                <a:latin typeface="Arial Black" panose="020B0A04020102020204" pitchFamily="34" charset="0"/>
              </a:rPr>
              <a:t>¿METODOS TEMPORALES?</a:t>
            </a:r>
            <a:endParaRPr lang="es-ES" sz="3000" dirty="0">
              <a:ln w="38100">
                <a:solidFill>
                  <a:schemeClr val="tx1"/>
                </a:solidFill>
              </a:ln>
              <a:solidFill>
                <a:srgbClr val="FFFF00"/>
              </a:solidFill>
              <a:latin typeface="Arial Black" panose="020B0A04020102020204" pitchFamily="34" charset="0"/>
            </a:endParaRPr>
          </a:p>
        </p:txBody>
      </p:sp>
    </p:spTree>
    <p:extLst>
      <p:ext uri="{BB962C8B-B14F-4D97-AF65-F5344CB8AC3E}">
        <p14:creationId xmlns:p14="http://schemas.microsoft.com/office/powerpoint/2010/main" val="29967359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19294" y="394863"/>
            <a:ext cx="3124706" cy="3185051"/>
          </a:xfrm>
          <a:prstGeom prst="rect">
            <a:avLst/>
          </a:prstGeom>
        </p:spPr>
      </p:pic>
      <p:pic>
        <p:nvPicPr>
          <p:cNvPr id="11" name="Imagen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7868" y="6236118"/>
            <a:ext cx="2386149" cy="639300"/>
          </a:xfrm>
          <a:prstGeom prst="rect">
            <a:avLst/>
          </a:prstGeom>
        </p:spPr>
      </p:pic>
      <p:pic>
        <p:nvPicPr>
          <p:cNvPr id="9" name="Imagen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9865" y="34429"/>
            <a:ext cx="651691" cy="604155"/>
          </a:xfrm>
          <a:prstGeom prst="rect">
            <a:avLst/>
          </a:prstGeom>
        </p:spPr>
      </p:pic>
      <p:sp>
        <p:nvSpPr>
          <p:cNvPr id="10" name="CuadroTexto 7"/>
          <p:cNvSpPr txBox="1"/>
          <p:nvPr/>
        </p:nvSpPr>
        <p:spPr>
          <a:xfrm>
            <a:off x="2721" y="588753"/>
            <a:ext cx="1808658" cy="261610"/>
          </a:xfrm>
          <a:prstGeom prst="rect">
            <a:avLst/>
          </a:prstGeom>
          <a:noFill/>
        </p:spPr>
        <p:txBody>
          <a:bodyPr wrap="square" rtlCol="0">
            <a:spAutoFit/>
          </a:bodyPr>
          <a:lstStyle/>
          <a:p>
            <a:r>
              <a:rPr lang="es-BO" sz="1100" dirty="0" smtClean="0">
                <a:solidFill>
                  <a:schemeClr val="bg1"/>
                </a:solidFill>
                <a:latin typeface="Trade Gothic LT Com Cn" panose="020B0806040303020004" pitchFamily="34" charset="0"/>
              </a:rPr>
              <a:t>DESARROLLO DE ADOLESCENTES</a:t>
            </a:r>
            <a:endParaRPr lang="en-US" sz="1100" dirty="0">
              <a:solidFill>
                <a:schemeClr val="bg1"/>
              </a:solidFill>
              <a:latin typeface="Trade Gothic LT Com Cn" panose="020B0806040303020004" pitchFamily="34" charset="0"/>
            </a:endParaRPr>
          </a:p>
        </p:txBody>
      </p:sp>
      <p:sp>
        <p:nvSpPr>
          <p:cNvPr id="13" name="10 Rectángulo"/>
          <p:cNvSpPr/>
          <p:nvPr/>
        </p:nvSpPr>
        <p:spPr>
          <a:xfrm>
            <a:off x="460813" y="875393"/>
            <a:ext cx="5759445" cy="1077218"/>
          </a:xfrm>
          <a:prstGeom prst="rect">
            <a:avLst/>
          </a:prstGeom>
        </p:spPr>
        <p:txBody>
          <a:bodyPr wrap="square">
            <a:spAutoFit/>
          </a:bodyPr>
          <a:lstStyle/>
          <a:p>
            <a:pPr algn="ctr"/>
            <a:r>
              <a:rPr lang="es-ES" sz="3200" dirty="0" smtClean="0">
                <a:solidFill>
                  <a:srgbClr val="FF0000"/>
                </a:solidFill>
                <a:latin typeface="Trade Gothic LT Com Cn" panose="020B0806040303020004" pitchFamily="34" charset="0"/>
              </a:rPr>
              <a:t>Métodos anticonceptivos recomendables para adolescentes</a:t>
            </a:r>
            <a:endParaRPr lang="es-ES" sz="3200" dirty="0">
              <a:solidFill>
                <a:srgbClr val="FF0000"/>
              </a:solidFill>
              <a:latin typeface="Trade Gothic LT Com Cn" panose="020B0806040303020004" pitchFamily="34" charset="0"/>
            </a:endParaRPr>
          </a:p>
        </p:txBody>
      </p:sp>
      <p:sp>
        <p:nvSpPr>
          <p:cNvPr id="14" name="8 Redondear rectángulo de esquina diagonal"/>
          <p:cNvSpPr/>
          <p:nvPr/>
        </p:nvSpPr>
        <p:spPr>
          <a:xfrm>
            <a:off x="59296" y="1952611"/>
            <a:ext cx="5916444" cy="1790270"/>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s-MX" sz="1700" b="1" dirty="0" smtClean="0">
                <a:solidFill>
                  <a:prstClr val="black"/>
                </a:solidFill>
                <a:latin typeface="Gill Sans MT" panose="020B0502020104020203" pitchFamily="34" charset="0"/>
              </a:rPr>
              <a:t>El Ministerio de Salud de nuestro país establece estos métodos anticonceptivos elegibles </a:t>
            </a:r>
            <a:r>
              <a:rPr lang="es-MX" sz="1700" b="1" dirty="0">
                <a:solidFill>
                  <a:prstClr val="black"/>
                </a:solidFill>
                <a:latin typeface="Gill Sans MT" panose="020B0502020104020203" pitchFamily="34" charset="0"/>
              </a:rPr>
              <a:t>para </a:t>
            </a:r>
            <a:r>
              <a:rPr lang="es-MX" sz="1700" b="1" dirty="0" smtClean="0">
                <a:solidFill>
                  <a:prstClr val="black"/>
                </a:solidFill>
                <a:latin typeface="Gill Sans MT" panose="020B0502020104020203" pitchFamily="34" charset="0"/>
              </a:rPr>
              <a:t>adolescentes: </a:t>
            </a:r>
            <a:endParaRPr lang="es-MX" sz="1700" b="1" dirty="0">
              <a:solidFill>
                <a:prstClr val="black"/>
              </a:solidFill>
              <a:latin typeface="Gill Sans MT" panose="020B0502020104020203" pitchFamily="34" charset="0"/>
            </a:endParaRPr>
          </a:p>
          <a:p>
            <a:pPr lvl="0" algn="just"/>
            <a:r>
              <a:rPr lang="es-MX" sz="1700" b="1" dirty="0">
                <a:solidFill>
                  <a:prstClr val="black"/>
                </a:solidFill>
                <a:latin typeface="Gill Sans MT" panose="020B0502020104020203" pitchFamily="34" charset="0"/>
              </a:rPr>
              <a:t>– Hormonales: píldora, inyectables e implantes</a:t>
            </a:r>
          </a:p>
          <a:p>
            <a:pPr lvl="0" algn="just"/>
            <a:r>
              <a:rPr lang="es-MX" sz="1700" b="1" dirty="0">
                <a:solidFill>
                  <a:prstClr val="black"/>
                </a:solidFill>
                <a:latin typeface="Gill Sans MT" panose="020B0502020104020203" pitchFamily="34" charset="0"/>
              </a:rPr>
              <a:t>– Métodos de barrera: condones masculino y femenino. </a:t>
            </a:r>
          </a:p>
          <a:p>
            <a:pPr lvl="0" algn="just"/>
            <a:r>
              <a:rPr lang="es-MX" sz="1700" b="1" dirty="0">
                <a:solidFill>
                  <a:prstClr val="black"/>
                </a:solidFill>
                <a:latin typeface="Gill Sans MT" panose="020B0502020104020203" pitchFamily="34" charset="0"/>
              </a:rPr>
              <a:t> – Anticoncepción de emergencia: pastilla del día después. </a:t>
            </a:r>
          </a:p>
        </p:txBody>
      </p:sp>
      <p:sp>
        <p:nvSpPr>
          <p:cNvPr id="15" name="8 Redondear rectángulo de esquina diagonal"/>
          <p:cNvSpPr/>
          <p:nvPr/>
        </p:nvSpPr>
        <p:spPr>
          <a:xfrm>
            <a:off x="1579418" y="3951962"/>
            <a:ext cx="6719455" cy="1912108"/>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s-MX" b="1" dirty="0" smtClean="0">
                <a:solidFill>
                  <a:srgbClr val="FF0000"/>
                </a:solidFill>
                <a:latin typeface="Gill Sans MT" panose="020B0502020104020203" pitchFamily="34" charset="0"/>
              </a:rPr>
              <a:t>Los métodos NO recomendados </a:t>
            </a:r>
            <a:r>
              <a:rPr lang="es-MX" b="1" dirty="0">
                <a:solidFill>
                  <a:srgbClr val="FF0000"/>
                </a:solidFill>
                <a:latin typeface="Gill Sans MT" panose="020B0502020104020203" pitchFamily="34" charset="0"/>
              </a:rPr>
              <a:t>para adolescentes son</a:t>
            </a:r>
            <a:r>
              <a:rPr lang="es-MX" b="1" dirty="0" smtClean="0">
                <a:solidFill>
                  <a:srgbClr val="FF0000"/>
                </a:solidFill>
                <a:latin typeface="Gill Sans MT" panose="020B0502020104020203" pitchFamily="34" charset="0"/>
              </a:rPr>
              <a:t>:</a:t>
            </a:r>
          </a:p>
          <a:p>
            <a:pPr lvl="0" algn="just"/>
            <a:r>
              <a:rPr lang="es-MX" b="1" dirty="0" smtClean="0">
                <a:solidFill>
                  <a:prstClr val="black"/>
                </a:solidFill>
                <a:latin typeface="Gill Sans MT" panose="020B0502020104020203" pitchFamily="34" charset="0"/>
              </a:rPr>
              <a:t> </a:t>
            </a:r>
            <a:r>
              <a:rPr lang="es-MX" b="1" dirty="0">
                <a:solidFill>
                  <a:prstClr val="black"/>
                </a:solidFill>
                <a:latin typeface="Gill Sans MT" panose="020B0502020104020203" pitchFamily="34" charset="0"/>
              </a:rPr>
              <a:t>– DIU (dispositivos intrauterinos) adolescentes que nunca</a:t>
            </a:r>
          </a:p>
          <a:p>
            <a:pPr lvl="0" algn="just"/>
            <a:r>
              <a:rPr lang="es-MX" b="1" dirty="0">
                <a:solidFill>
                  <a:prstClr val="black"/>
                </a:solidFill>
                <a:latin typeface="Gill Sans MT" panose="020B0502020104020203" pitchFamily="34" charset="0"/>
              </a:rPr>
              <a:t>    tuvieron    hijos. </a:t>
            </a:r>
          </a:p>
          <a:p>
            <a:pPr lvl="0" algn="just"/>
            <a:r>
              <a:rPr lang="es-MX" b="1" dirty="0">
                <a:solidFill>
                  <a:prstClr val="black"/>
                </a:solidFill>
                <a:latin typeface="Gill Sans MT" panose="020B0502020104020203" pitchFamily="34" charset="0"/>
              </a:rPr>
              <a:t>– Métodos de esterilización definitiva. </a:t>
            </a:r>
          </a:p>
          <a:p>
            <a:pPr lvl="0" algn="just"/>
            <a:r>
              <a:rPr lang="es-MX" b="1" dirty="0">
                <a:solidFill>
                  <a:prstClr val="black"/>
                </a:solidFill>
                <a:latin typeface="Gill Sans MT" panose="020B0502020104020203" pitchFamily="34" charset="0"/>
              </a:rPr>
              <a:t>– Los métodos naturales (ritmo o calendario).</a:t>
            </a:r>
          </a:p>
          <a:p>
            <a:pPr lvl="0" algn="just"/>
            <a:r>
              <a:rPr lang="es-MX" b="1" dirty="0">
                <a:solidFill>
                  <a:prstClr val="black"/>
                </a:solidFill>
                <a:latin typeface="Gill Sans MT" panose="020B0502020104020203" pitchFamily="34" charset="0"/>
              </a:rPr>
              <a:t> – El coito interrumpido</a:t>
            </a:r>
            <a:r>
              <a:rPr lang="es-MX" b="1" dirty="0">
                <a:solidFill>
                  <a:prstClr val="black"/>
                </a:solidFill>
              </a:rPr>
              <a:t>. </a:t>
            </a:r>
            <a:endParaRPr lang="es-MX" dirty="0">
              <a:solidFill>
                <a:prstClr val="white"/>
              </a:solidFill>
            </a:endParaRPr>
          </a:p>
        </p:txBody>
      </p:sp>
    </p:spTree>
    <p:extLst>
      <p:ext uri="{BB962C8B-B14F-4D97-AF65-F5344CB8AC3E}">
        <p14:creationId xmlns:p14="http://schemas.microsoft.com/office/powerpoint/2010/main" val="33977431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Resultado de imagen para MUESTRARIO DE anticoncepc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2152" y="1402850"/>
            <a:ext cx="2376775" cy="1631293"/>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n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48186" y="588753"/>
            <a:ext cx="3124706" cy="3185051"/>
          </a:xfrm>
          <a:prstGeom prst="rect">
            <a:avLst/>
          </a:prstGeom>
        </p:spPr>
      </p:pic>
      <p:pic>
        <p:nvPicPr>
          <p:cNvPr id="11" name="Imagen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67868" y="6236118"/>
            <a:ext cx="2386149" cy="639300"/>
          </a:xfrm>
          <a:prstGeom prst="rect">
            <a:avLst/>
          </a:prstGeom>
        </p:spPr>
      </p:pic>
      <p:pic>
        <p:nvPicPr>
          <p:cNvPr id="9" name="Imagen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9865" y="34429"/>
            <a:ext cx="651691" cy="604155"/>
          </a:xfrm>
          <a:prstGeom prst="rect">
            <a:avLst/>
          </a:prstGeom>
        </p:spPr>
      </p:pic>
      <p:sp>
        <p:nvSpPr>
          <p:cNvPr id="10" name="CuadroTexto 7"/>
          <p:cNvSpPr txBox="1"/>
          <p:nvPr/>
        </p:nvSpPr>
        <p:spPr>
          <a:xfrm>
            <a:off x="2721" y="588753"/>
            <a:ext cx="1808658" cy="261610"/>
          </a:xfrm>
          <a:prstGeom prst="rect">
            <a:avLst/>
          </a:prstGeom>
          <a:noFill/>
        </p:spPr>
        <p:txBody>
          <a:bodyPr wrap="square" rtlCol="0">
            <a:spAutoFit/>
          </a:bodyPr>
          <a:lstStyle/>
          <a:p>
            <a:r>
              <a:rPr lang="es-BO" sz="1100" dirty="0" smtClean="0">
                <a:solidFill>
                  <a:schemeClr val="bg1"/>
                </a:solidFill>
                <a:latin typeface="Trade Gothic LT Com Cn" panose="020B0806040303020004" pitchFamily="34" charset="0"/>
              </a:rPr>
              <a:t>DESARROLLO DE ADOLESCENTES</a:t>
            </a:r>
            <a:endParaRPr lang="en-US" sz="1100" dirty="0">
              <a:solidFill>
                <a:schemeClr val="bg1"/>
              </a:solidFill>
              <a:latin typeface="Trade Gothic LT Com Cn" panose="020B0806040303020004" pitchFamily="34" charset="0"/>
            </a:endParaRPr>
          </a:p>
        </p:txBody>
      </p:sp>
      <p:sp>
        <p:nvSpPr>
          <p:cNvPr id="13" name="10 Rectángulo"/>
          <p:cNvSpPr/>
          <p:nvPr/>
        </p:nvSpPr>
        <p:spPr>
          <a:xfrm>
            <a:off x="460813" y="875393"/>
            <a:ext cx="5759445" cy="1323439"/>
          </a:xfrm>
          <a:prstGeom prst="rect">
            <a:avLst/>
          </a:prstGeom>
        </p:spPr>
        <p:txBody>
          <a:bodyPr wrap="square">
            <a:spAutoFit/>
          </a:bodyPr>
          <a:lstStyle/>
          <a:p>
            <a:pPr algn="ctr"/>
            <a:r>
              <a:rPr lang="es-ES" sz="4000" dirty="0" smtClean="0">
                <a:solidFill>
                  <a:srgbClr val="FF0000"/>
                </a:solidFill>
                <a:latin typeface="Trade Gothic LT Com Cn" panose="020B0806040303020004" pitchFamily="34" charset="0"/>
              </a:rPr>
              <a:t>Clasificación  de métodos anticonceptivos</a:t>
            </a:r>
            <a:endParaRPr lang="es-ES" sz="4000" dirty="0">
              <a:solidFill>
                <a:srgbClr val="FF0000"/>
              </a:solidFill>
              <a:latin typeface="Trade Gothic LT Com Cn" panose="020B0806040303020004" pitchFamily="34" charset="0"/>
            </a:endParaRPr>
          </a:p>
        </p:txBody>
      </p:sp>
      <p:sp>
        <p:nvSpPr>
          <p:cNvPr id="14" name="8 Redondear rectángulo de esquina diagonal"/>
          <p:cNvSpPr/>
          <p:nvPr/>
        </p:nvSpPr>
        <p:spPr>
          <a:xfrm>
            <a:off x="59296" y="2223863"/>
            <a:ext cx="5916444" cy="3597818"/>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s-MX" sz="2200" b="1" dirty="0" smtClean="0">
                <a:solidFill>
                  <a:prstClr val="black"/>
                </a:solidFill>
                <a:latin typeface="Gill Sans MT" panose="020B0502020104020203" pitchFamily="34" charset="0"/>
              </a:rPr>
              <a:t>El Ministerio de Salud de nuestro país establece estos métodos anticonceptivos elegibles </a:t>
            </a:r>
            <a:r>
              <a:rPr lang="es-MX" sz="2200" b="1" dirty="0">
                <a:solidFill>
                  <a:prstClr val="black"/>
                </a:solidFill>
                <a:latin typeface="Gill Sans MT" panose="020B0502020104020203" pitchFamily="34" charset="0"/>
              </a:rPr>
              <a:t>para </a:t>
            </a:r>
            <a:r>
              <a:rPr lang="es-MX" sz="2200" b="1" dirty="0" smtClean="0">
                <a:solidFill>
                  <a:prstClr val="black"/>
                </a:solidFill>
                <a:latin typeface="Gill Sans MT" panose="020B0502020104020203" pitchFamily="34" charset="0"/>
              </a:rPr>
              <a:t>adolescentes: </a:t>
            </a:r>
            <a:endParaRPr lang="es-MX" sz="2200" b="1" dirty="0">
              <a:solidFill>
                <a:prstClr val="black"/>
              </a:solidFill>
              <a:latin typeface="Gill Sans MT" panose="020B0502020104020203" pitchFamily="34" charset="0"/>
            </a:endParaRPr>
          </a:p>
          <a:p>
            <a:pPr lvl="0" algn="just"/>
            <a:r>
              <a:rPr lang="es-MX" sz="2200" b="1" dirty="0">
                <a:solidFill>
                  <a:prstClr val="black"/>
                </a:solidFill>
                <a:latin typeface="Gill Sans MT" panose="020B0502020104020203" pitchFamily="34" charset="0"/>
              </a:rPr>
              <a:t>– Hormonales: píldora, inyectables e implantes</a:t>
            </a:r>
          </a:p>
          <a:p>
            <a:pPr lvl="0" algn="just"/>
            <a:r>
              <a:rPr lang="es-MX" sz="2200" b="1" dirty="0">
                <a:solidFill>
                  <a:prstClr val="black"/>
                </a:solidFill>
                <a:latin typeface="Gill Sans MT" panose="020B0502020104020203" pitchFamily="34" charset="0"/>
              </a:rPr>
              <a:t>– Métodos de barrera: condones masculino y femenino. </a:t>
            </a:r>
          </a:p>
          <a:p>
            <a:pPr lvl="0" algn="just"/>
            <a:r>
              <a:rPr lang="es-MX" sz="2200" b="1" dirty="0">
                <a:solidFill>
                  <a:prstClr val="black"/>
                </a:solidFill>
                <a:latin typeface="Gill Sans MT" panose="020B0502020104020203" pitchFamily="34" charset="0"/>
              </a:rPr>
              <a:t> – Anticoncepción de emergencia: pastilla del día después</a:t>
            </a:r>
            <a:r>
              <a:rPr lang="es-MX" sz="2400" b="1" dirty="0">
                <a:solidFill>
                  <a:prstClr val="black"/>
                </a:solidFill>
                <a:latin typeface="Gill Sans MT" panose="020B0502020104020203" pitchFamily="34" charset="0"/>
              </a:rPr>
              <a:t>. </a:t>
            </a:r>
          </a:p>
        </p:txBody>
      </p:sp>
    </p:spTree>
    <p:extLst>
      <p:ext uri="{BB962C8B-B14F-4D97-AF65-F5344CB8AC3E}">
        <p14:creationId xmlns:p14="http://schemas.microsoft.com/office/powerpoint/2010/main" val="22042299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38014" y="655429"/>
            <a:ext cx="3124706" cy="3185051"/>
          </a:xfrm>
          <a:prstGeom prst="rect">
            <a:avLst/>
          </a:prstGeom>
        </p:spPr>
      </p:pic>
      <p:pic>
        <p:nvPicPr>
          <p:cNvPr id="10" name="Imagen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7868" y="6236118"/>
            <a:ext cx="2386149" cy="639300"/>
          </a:xfrm>
          <a:prstGeom prst="rect">
            <a:avLst/>
          </a:prstGeom>
        </p:spPr>
      </p:pic>
      <p:sp>
        <p:nvSpPr>
          <p:cNvPr id="2" name="1 Proceso"/>
          <p:cNvSpPr/>
          <p:nvPr/>
        </p:nvSpPr>
        <p:spPr>
          <a:xfrm>
            <a:off x="547969" y="4056180"/>
            <a:ext cx="3935937" cy="726831"/>
          </a:xfrm>
          <a:prstGeom prst="flowChart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300" b="1" dirty="0">
                <a:solidFill>
                  <a:schemeClr val="tx1"/>
                </a:solidFill>
              </a:rPr>
              <a:t>El uso correcto y consistente de los anticonceptivos asegura la eficacia y seguridad de su </a:t>
            </a:r>
            <a:r>
              <a:rPr lang="es-MX" sz="1300" b="1" dirty="0" smtClean="0">
                <a:solidFill>
                  <a:schemeClr val="tx1"/>
                </a:solidFill>
              </a:rPr>
              <a:t>protección.</a:t>
            </a:r>
            <a:endParaRPr lang="es-MX" sz="1300" b="1" dirty="0">
              <a:solidFill>
                <a:schemeClr val="tx1"/>
              </a:solidFill>
            </a:endParaRPr>
          </a:p>
        </p:txBody>
      </p:sp>
      <p:sp>
        <p:nvSpPr>
          <p:cNvPr id="11" name="10 Proceso"/>
          <p:cNvSpPr/>
          <p:nvPr/>
        </p:nvSpPr>
        <p:spPr>
          <a:xfrm>
            <a:off x="547969" y="5134708"/>
            <a:ext cx="3935937" cy="691662"/>
          </a:xfrm>
          <a:prstGeom prst="flowChart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300" b="1" dirty="0">
                <a:solidFill>
                  <a:schemeClr val="tx1"/>
                </a:solidFill>
              </a:rPr>
              <a:t>Se recomienda asegurarse de que no hay un embarazo antes de utilizar un método anticonceptivo, excepto el condón.</a:t>
            </a:r>
            <a:endParaRPr lang="en-US" sz="1300" b="1" dirty="0">
              <a:solidFill>
                <a:schemeClr val="tx1"/>
              </a:solidFill>
            </a:endParaRPr>
          </a:p>
        </p:txBody>
      </p:sp>
      <p:sp>
        <p:nvSpPr>
          <p:cNvPr id="12" name="11 Proceso"/>
          <p:cNvSpPr/>
          <p:nvPr/>
        </p:nvSpPr>
        <p:spPr>
          <a:xfrm>
            <a:off x="547969" y="3040409"/>
            <a:ext cx="3935937" cy="612502"/>
          </a:xfrm>
          <a:prstGeom prst="flowChart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300" b="1" dirty="0" smtClean="0">
                <a:solidFill>
                  <a:schemeClr val="tx1"/>
                </a:solidFill>
              </a:rPr>
              <a:t>Antes </a:t>
            </a:r>
            <a:r>
              <a:rPr lang="es-MX" sz="1300" b="1" dirty="0">
                <a:solidFill>
                  <a:schemeClr val="tx1"/>
                </a:solidFill>
              </a:rPr>
              <a:t>de decidir cuál método anticonceptivo utilizar, es importante acudir a la orientación en anticoncepción.</a:t>
            </a:r>
            <a:r>
              <a:rPr lang="es-MX" sz="1300" b="1" dirty="0" smtClean="0">
                <a:solidFill>
                  <a:schemeClr val="tx1"/>
                </a:solidFill>
              </a:rPr>
              <a:t> </a:t>
            </a:r>
            <a:endParaRPr lang="es-MX" sz="1300" b="1" dirty="0">
              <a:solidFill>
                <a:schemeClr val="tx1"/>
              </a:solidFill>
            </a:endParaRPr>
          </a:p>
        </p:txBody>
      </p:sp>
      <p:sp>
        <p:nvSpPr>
          <p:cNvPr id="3" name="2 Rectángulo"/>
          <p:cNvSpPr/>
          <p:nvPr/>
        </p:nvSpPr>
        <p:spPr>
          <a:xfrm>
            <a:off x="298819" y="1667607"/>
            <a:ext cx="5550996" cy="707886"/>
          </a:xfrm>
          <a:prstGeom prst="rect">
            <a:avLst/>
          </a:prstGeom>
        </p:spPr>
        <p:txBody>
          <a:bodyPr wrap="square">
            <a:spAutoFit/>
          </a:bodyPr>
          <a:lstStyle/>
          <a:p>
            <a:r>
              <a:rPr lang="es-ES" sz="4000" dirty="0" smtClean="0">
                <a:ln w="38100">
                  <a:solidFill>
                    <a:schemeClr val="tx1"/>
                  </a:solidFill>
                </a:ln>
                <a:solidFill>
                  <a:schemeClr val="accent3">
                    <a:lumMod val="20000"/>
                    <a:lumOff val="80000"/>
                  </a:schemeClr>
                </a:solidFill>
                <a:latin typeface="Arial Black" panose="020B0A04020102020204" pitchFamily="34" charset="0"/>
              </a:rPr>
              <a:t>¿Para Reflexionar?</a:t>
            </a:r>
            <a:endParaRPr lang="es-ES" sz="4000" dirty="0">
              <a:ln w="38100">
                <a:solidFill>
                  <a:schemeClr val="tx1"/>
                </a:solidFill>
              </a:ln>
              <a:solidFill>
                <a:schemeClr val="accent3">
                  <a:lumMod val="20000"/>
                  <a:lumOff val="80000"/>
                </a:schemeClr>
              </a:solidFill>
              <a:latin typeface="Arial Black" panose="020B0A04020102020204" pitchFamily="34" charset="0"/>
            </a:endParaRPr>
          </a:p>
        </p:txBody>
      </p:sp>
      <p:pic>
        <p:nvPicPr>
          <p:cNvPr id="5122" name="Picture 2" descr="Resultado de imagen para adolescente con varios embarazos dibujos animado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61237" y="1430215"/>
            <a:ext cx="2249009" cy="1498293"/>
          </a:xfrm>
          <a:prstGeom prst="rect">
            <a:avLst/>
          </a:prstGeom>
          <a:noFill/>
          <a:extLst>
            <a:ext uri="{909E8E84-426E-40DD-AFC4-6F175D3DCCD1}">
              <a14:hiddenFill xmlns:a14="http://schemas.microsoft.com/office/drawing/2010/main">
                <a:solidFill>
                  <a:srgbClr val="FFFFFF"/>
                </a:solidFill>
              </a14:hiddenFill>
            </a:ext>
          </a:extLst>
        </p:spPr>
      </p:pic>
      <p:pic>
        <p:nvPicPr>
          <p:cNvPr id="13" name="Imagen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1284" y="0"/>
            <a:ext cx="651691" cy="604155"/>
          </a:xfrm>
          <a:prstGeom prst="rect">
            <a:avLst/>
          </a:prstGeom>
        </p:spPr>
      </p:pic>
      <p:sp>
        <p:nvSpPr>
          <p:cNvPr id="14" name="CuadroTexto 7"/>
          <p:cNvSpPr txBox="1"/>
          <p:nvPr/>
        </p:nvSpPr>
        <p:spPr>
          <a:xfrm>
            <a:off x="2721" y="533333"/>
            <a:ext cx="1808658" cy="261610"/>
          </a:xfrm>
          <a:prstGeom prst="rect">
            <a:avLst/>
          </a:prstGeom>
          <a:noFill/>
        </p:spPr>
        <p:txBody>
          <a:bodyPr wrap="square" rtlCol="0">
            <a:spAutoFit/>
          </a:bodyPr>
          <a:lstStyle/>
          <a:p>
            <a:r>
              <a:rPr lang="es-BO" sz="1100" dirty="0" smtClean="0">
                <a:solidFill>
                  <a:schemeClr val="bg1"/>
                </a:solidFill>
                <a:latin typeface="Trade Gothic LT Com Cn" panose="020B0806040303020004" pitchFamily="34" charset="0"/>
              </a:rPr>
              <a:t>DESARROLLO DE ADOLESCENTES</a:t>
            </a:r>
            <a:endParaRPr lang="en-US" sz="1100" dirty="0">
              <a:solidFill>
                <a:schemeClr val="bg1"/>
              </a:solidFill>
              <a:latin typeface="Trade Gothic LT Com Cn" panose="020B0806040303020004" pitchFamily="34" charset="0"/>
            </a:endParaRPr>
          </a:p>
        </p:txBody>
      </p:sp>
    </p:spTree>
    <p:extLst>
      <p:ext uri="{BB962C8B-B14F-4D97-AF65-F5344CB8AC3E}">
        <p14:creationId xmlns:p14="http://schemas.microsoft.com/office/powerpoint/2010/main" val="36766676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38014" y="655429"/>
            <a:ext cx="3124706" cy="3185051"/>
          </a:xfrm>
          <a:prstGeom prst="rect">
            <a:avLst/>
          </a:prstGeom>
        </p:spPr>
      </p:pic>
      <p:pic>
        <p:nvPicPr>
          <p:cNvPr id="10" name="Imagen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7868" y="6236118"/>
            <a:ext cx="2386149" cy="639300"/>
          </a:xfrm>
          <a:prstGeom prst="rect">
            <a:avLst/>
          </a:prstGeom>
        </p:spPr>
      </p:pic>
      <p:sp>
        <p:nvSpPr>
          <p:cNvPr id="3" name="2 Rectángulo"/>
          <p:cNvSpPr/>
          <p:nvPr/>
        </p:nvSpPr>
        <p:spPr>
          <a:xfrm>
            <a:off x="-11567" y="1308268"/>
            <a:ext cx="5949581" cy="584775"/>
          </a:xfrm>
          <a:prstGeom prst="rect">
            <a:avLst/>
          </a:prstGeom>
        </p:spPr>
        <p:txBody>
          <a:bodyPr wrap="square">
            <a:spAutoFit/>
          </a:bodyPr>
          <a:lstStyle/>
          <a:p>
            <a:r>
              <a:rPr lang="es-ES" sz="3200" dirty="0" smtClean="0">
                <a:ln w="38100">
                  <a:solidFill>
                    <a:schemeClr val="tx1"/>
                  </a:solidFill>
                </a:ln>
                <a:solidFill>
                  <a:srgbClr val="FFFF00"/>
                </a:solidFill>
                <a:latin typeface="Arial Black" panose="020B0A04020102020204" pitchFamily="34" charset="0"/>
              </a:rPr>
              <a:t>¿METODOS NATURALES?</a:t>
            </a:r>
            <a:endParaRPr lang="es-ES" sz="3200" dirty="0">
              <a:ln w="38100">
                <a:solidFill>
                  <a:schemeClr val="tx1"/>
                </a:solidFill>
              </a:ln>
              <a:solidFill>
                <a:srgbClr val="FFFF00"/>
              </a:solidFill>
              <a:latin typeface="Arial Black" panose="020B0A04020102020204" pitchFamily="34" charset="0"/>
            </a:endParaRPr>
          </a:p>
        </p:txBody>
      </p:sp>
      <p:sp>
        <p:nvSpPr>
          <p:cNvPr id="6" name="5 Rectángulo"/>
          <p:cNvSpPr/>
          <p:nvPr/>
        </p:nvSpPr>
        <p:spPr>
          <a:xfrm>
            <a:off x="88784" y="2074463"/>
            <a:ext cx="5849230" cy="523220"/>
          </a:xfrm>
          <a:prstGeom prst="rect">
            <a:avLst/>
          </a:prstGeom>
        </p:spPr>
        <p:txBody>
          <a:bodyPr wrap="none">
            <a:spAutoFit/>
          </a:bodyPr>
          <a:lstStyle/>
          <a:p>
            <a:r>
              <a:rPr lang="es-ES" sz="2800" dirty="0" smtClean="0">
                <a:ln w="38100">
                  <a:solidFill>
                    <a:schemeClr val="tx1"/>
                  </a:solidFill>
                </a:ln>
                <a:solidFill>
                  <a:srgbClr val="FFFF00"/>
                </a:solidFill>
                <a:latin typeface="Arial Black" panose="020B0A04020102020204" pitchFamily="34" charset="0"/>
              </a:rPr>
              <a:t>LACTACIA AMENORRA MELA</a:t>
            </a:r>
            <a:endParaRPr lang="es-MX" sz="2800" dirty="0">
              <a:solidFill>
                <a:srgbClr val="FFFF00"/>
              </a:solidFill>
            </a:endParaRPr>
          </a:p>
        </p:txBody>
      </p:sp>
      <p:sp>
        <p:nvSpPr>
          <p:cNvPr id="9" name="8 Redondear rectángulo de esquina diagonal"/>
          <p:cNvSpPr/>
          <p:nvPr/>
        </p:nvSpPr>
        <p:spPr>
          <a:xfrm>
            <a:off x="398584" y="3188677"/>
            <a:ext cx="5439508" cy="2625969"/>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endParaRPr lang="es-MX" b="1" i="1" dirty="0" smtClean="0"/>
          </a:p>
          <a:p>
            <a:pPr algn="just"/>
            <a:r>
              <a:rPr lang="es-MX" b="1" i="1" dirty="0" smtClean="0"/>
              <a:t>Descripción: </a:t>
            </a:r>
            <a:r>
              <a:rPr lang="es-MX" sz="1600" dirty="0" smtClean="0"/>
              <a:t>Consiste en dar de lactar al recién nacido lo que tiene </a:t>
            </a:r>
            <a:r>
              <a:rPr lang="es-MX" sz="1600" dirty="0"/>
              <a:t>efecto sobre la fertilidad de la </a:t>
            </a:r>
            <a:r>
              <a:rPr lang="es-MX" sz="1600" dirty="0" smtClean="0"/>
              <a:t>mujer, la condición, que </a:t>
            </a:r>
            <a:r>
              <a:rPr lang="es-MX" sz="1600" dirty="0"/>
              <a:t>no haya vuelto a menstruar durante los primeros seis meses después del </a:t>
            </a:r>
            <a:r>
              <a:rPr lang="es-MX" sz="1600" dirty="0" smtClean="0"/>
              <a:t>parto y no </a:t>
            </a:r>
            <a:r>
              <a:rPr lang="es-MX" sz="1600" dirty="0"/>
              <a:t>deben pasar más de tres horas sin amamantar al bebé. </a:t>
            </a:r>
            <a:endParaRPr lang="es-MX" sz="1600" dirty="0" smtClean="0"/>
          </a:p>
          <a:p>
            <a:pPr algn="just"/>
            <a:r>
              <a:rPr lang="es-MX" b="1" i="1" dirty="0" smtClean="0"/>
              <a:t>Limitaciones: </a:t>
            </a:r>
            <a:r>
              <a:rPr lang="es-MX" sz="1600" dirty="0" smtClean="0"/>
              <a:t>Efectividad </a:t>
            </a:r>
            <a:r>
              <a:rPr lang="es-MX" sz="1600" dirty="0"/>
              <a:t>elevada solo hasta </a:t>
            </a:r>
            <a:r>
              <a:rPr lang="es-MX" sz="1600" dirty="0" smtClean="0"/>
              <a:t>que retorne </a:t>
            </a:r>
            <a:r>
              <a:rPr lang="es-MX" sz="1600" dirty="0"/>
              <a:t>la menstruación o hasta los seis meses después </a:t>
            </a:r>
            <a:r>
              <a:rPr lang="es-MX" sz="1600" dirty="0" smtClean="0"/>
              <a:t>del parto</a:t>
            </a:r>
            <a:r>
              <a:rPr lang="es-MX" sz="1600" dirty="0"/>
              <a:t>. </a:t>
            </a:r>
            <a:endParaRPr lang="es-MX" sz="1600" dirty="0" smtClean="0"/>
          </a:p>
          <a:p>
            <a:pPr algn="just"/>
            <a:r>
              <a:rPr lang="es-MX" sz="1600" dirty="0" smtClean="0"/>
              <a:t>No </a:t>
            </a:r>
            <a:r>
              <a:rPr lang="es-MX" sz="1600" dirty="0"/>
              <a:t>protege contra las ITS-VIH/sida. </a:t>
            </a:r>
            <a:endParaRPr lang="es-MX" sz="1600" dirty="0" smtClean="0"/>
          </a:p>
          <a:p>
            <a:pPr algn="just"/>
            <a:r>
              <a:rPr lang="es-MX" b="1" i="1" dirty="0" smtClean="0"/>
              <a:t>Efectividad:  </a:t>
            </a:r>
            <a:r>
              <a:rPr lang="es-MX" sz="1600" dirty="0" smtClean="0"/>
              <a:t>98% </a:t>
            </a:r>
          </a:p>
          <a:p>
            <a:pPr algn="just"/>
            <a:endParaRPr lang="es-MX" dirty="0"/>
          </a:p>
        </p:txBody>
      </p:sp>
      <p:pic>
        <p:nvPicPr>
          <p:cNvPr id="14" name="Picture 3" descr="Lactan1"/>
          <p:cNvPicPr>
            <a:picLocks noGrp="1" noChangeAspect="1" noChangeArrowheads="1"/>
          </p:cNvPicPr>
          <p:nvPr>
            <p:ph idx="1"/>
          </p:nvPr>
        </p:nvPicPr>
        <p:blipFill>
          <a:blip r:embed="rId4" cstate="print">
            <a:extLst>
              <a:ext uri="{28A0092B-C50C-407E-A947-70E740481C1C}">
                <a14:useLocalDpi xmlns:a14="http://schemas.microsoft.com/office/drawing/2010/main" val="0"/>
              </a:ext>
            </a:extLst>
          </a:blip>
          <a:srcRect/>
          <a:stretch>
            <a:fillRect/>
          </a:stretch>
        </p:blipFill>
        <p:spPr>
          <a:xfrm>
            <a:off x="6451562" y="1331193"/>
            <a:ext cx="2097609" cy="1702312"/>
          </a:xfrm>
          <a:noFill/>
        </p:spPr>
      </p:pic>
      <p:sp>
        <p:nvSpPr>
          <p:cNvPr id="11" name="CuadroTexto 7"/>
          <p:cNvSpPr txBox="1"/>
          <p:nvPr/>
        </p:nvSpPr>
        <p:spPr>
          <a:xfrm>
            <a:off x="2721" y="533333"/>
            <a:ext cx="1808658" cy="261610"/>
          </a:xfrm>
          <a:prstGeom prst="rect">
            <a:avLst/>
          </a:prstGeom>
          <a:noFill/>
        </p:spPr>
        <p:txBody>
          <a:bodyPr wrap="square" rtlCol="0">
            <a:spAutoFit/>
          </a:bodyPr>
          <a:lstStyle/>
          <a:p>
            <a:r>
              <a:rPr lang="es-BO" sz="1100" dirty="0" smtClean="0">
                <a:solidFill>
                  <a:schemeClr val="bg1"/>
                </a:solidFill>
                <a:latin typeface="Trade Gothic LT Com Cn" panose="020B0806040303020004" pitchFamily="34" charset="0"/>
              </a:rPr>
              <a:t>DESARROLLO DE ADOLESCENTES</a:t>
            </a:r>
            <a:endParaRPr lang="en-US" sz="1100" dirty="0">
              <a:solidFill>
                <a:schemeClr val="bg1"/>
              </a:solidFill>
              <a:latin typeface="Trade Gothic LT Com Cn" panose="020B0806040303020004" pitchFamily="34" charset="0"/>
            </a:endParaRPr>
          </a:p>
        </p:txBody>
      </p:sp>
      <p:pic>
        <p:nvPicPr>
          <p:cNvPr id="12" name="Imagen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1284" y="0"/>
            <a:ext cx="651691" cy="604155"/>
          </a:xfrm>
          <a:prstGeom prst="rect">
            <a:avLst/>
          </a:prstGeom>
        </p:spPr>
      </p:pic>
    </p:spTree>
    <p:extLst>
      <p:ext uri="{BB962C8B-B14F-4D97-AF65-F5344CB8AC3E}">
        <p14:creationId xmlns:p14="http://schemas.microsoft.com/office/powerpoint/2010/main" val="2013511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38014" y="655429"/>
            <a:ext cx="3124706" cy="3185051"/>
          </a:xfrm>
          <a:prstGeom prst="rect">
            <a:avLst/>
          </a:prstGeom>
        </p:spPr>
      </p:pic>
      <p:pic>
        <p:nvPicPr>
          <p:cNvPr id="10" name="Imagen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7868" y="6236118"/>
            <a:ext cx="2386149" cy="639300"/>
          </a:xfrm>
          <a:prstGeom prst="rect">
            <a:avLst/>
          </a:prstGeom>
        </p:spPr>
      </p:pic>
      <p:sp>
        <p:nvSpPr>
          <p:cNvPr id="3" name="2 Rectángulo"/>
          <p:cNvSpPr/>
          <p:nvPr/>
        </p:nvSpPr>
        <p:spPr>
          <a:xfrm>
            <a:off x="-11567" y="1308268"/>
            <a:ext cx="5949581" cy="584775"/>
          </a:xfrm>
          <a:prstGeom prst="rect">
            <a:avLst/>
          </a:prstGeom>
        </p:spPr>
        <p:txBody>
          <a:bodyPr wrap="square">
            <a:spAutoFit/>
          </a:bodyPr>
          <a:lstStyle/>
          <a:p>
            <a:r>
              <a:rPr lang="es-ES" sz="3200" dirty="0" smtClean="0">
                <a:ln w="38100">
                  <a:solidFill>
                    <a:schemeClr val="tx1"/>
                  </a:solidFill>
                </a:ln>
                <a:solidFill>
                  <a:srgbClr val="FFFF00"/>
                </a:solidFill>
                <a:latin typeface="Arial Black" panose="020B0A04020102020204" pitchFamily="34" charset="0"/>
              </a:rPr>
              <a:t>¿METODOS NATURALES?</a:t>
            </a:r>
            <a:endParaRPr lang="es-ES" sz="3200" dirty="0">
              <a:ln w="38100">
                <a:solidFill>
                  <a:schemeClr val="tx1"/>
                </a:solidFill>
              </a:ln>
              <a:solidFill>
                <a:srgbClr val="FFFF00"/>
              </a:solidFill>
              <a:latin typeface="Arial Black" panose="020B0A04020102020204" pitchFamily="34" charset="0"/>
            </a:endParaRPr>
          </a:p>
        </p:txBody>
      </p:sp>
      <p:sp>
        <p:nvSpPr>
          <p:cNvPr id="6" name="5 Rectángulo"/>
          <p:cNvSpPr/>
          <p:nvPr/>
        </p:nvSpPr>
        <p:spPr>
          <a:xfrm>
            <a:off x="604600" y="2074463"/>
            <a:ext cx="4237635" cy="523220"/>
          </a:xfrm>
          <a:prstGeom prst="rect">
            <a:avLst/>
          </a:prstGeom>
        </p:spPr>
        <p:txBody>
          <a:bodyPr wrap="none">
            <a:spAutoFit/>
          </a:bodyPr>
          <a:lstStyle/>
          <a:p>
            <a:r>
              <a:rPr lang="es-ES" sz="2800" dirty="0" smtClean="0">
                <a:ln w="38100">
                  <a:solidFill>
                    <a:schemeClr val="tx1"/>
                  </a:solidFill>
                </a:ln>
                <a:solidFill>
                  <a:srgbClr val="FFFF00"/>
                </a:solidFill>
                <a:latin typeface="Arial Black" panose="020B0A04020102020204" pitchFamily="34" charset="0"/>
              </a:rPr>
              <a:t>CALENDARIO RITMO</a:t>
            </a:r>
            <a:endParaRPr lang="es-MX" sz="2800" dirty="0">
              <a:solidFill>
                <a:srgbClr val="FFFF00"/>
              </a:solidFill>
            </a:endParaRPr>
          </a:p>
        </p:txBody>
      </p:sp>
      <p:sp>
        <p:nvSpPr>
          <p:cNvPr id="9" name="8 Redondear rectángulo de esquina diagonal"/>
          <p:cNvSpPr/>
          <p:nvPr/>
        </p:nvSpPr>
        <p:spPr>
          <a:xfrm>
            <a:off x="269631" y="2743200"/>
            <a:ext cx="5668383" cy="3235569"/>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endParaRPr lang="es-MX" b="1" i="1" dirty="0" smtClean="0"/>
          </a:p>
          <a:p>
            <a:pPr algn="just"/>
            <a:r>
              <a:rPr lang="es-MX" sz="1600" b="1" i="1" dirty="0" smtClean="0"/>
              <a:t>Descripción</a:t>
            </a:r>
            <a:r>
              <a:rPr lang="es-MX" sz="1500" b="1" i="1" dirty="0" smtClean="0"/>
              <a:t>: </a:t>
            </a:r>
            <a:r>
              <a:rPr lang="es-MX" sz="1500" dirty="0"/>
              <a:t>Implica no tener relaciones coitales cuando la mujer está en sus días fértiles o usar un método de barrera </a:t>
            </a:r>
            <a:r>
              <a:rPr lang="es-MX" sz="1500" dirty="0" smtClean="0"/>
              <a:t>en esos días. </a:t>
            </a:r>
            <a:r>
              <a:rPr lang="es-MX" sz="1500" dirty="0"/>
              <a:t>Para ello es necesario llevar un registro de los ciclos menstruales durante 6 meses; la pareja no puede utilizar este método antes de ese tiempo. Al ciclo más corto se le debe restar 18 días para saber cuál es el primer día fértil y al ciclo más largo se le debe restar 11 días para saber cuál es el último día fértil.</a:t>
            </a:r>
            <a:r>
              <a:rPr lang="es-MX" sz="1500" b="1" dirty="0"/>
              <a:t> </a:t>
            </a:r>
          </a:p>
          <a:p>
            <a:pPr algn="just"/>
            <a:r>
              <a:rPr lang="es-MX" sz="1600" b="1" i="1" dirty="0" smtClean="0"/>
              <a:t>Limitaciones</a:t>
            </a:r>
            <a:r>
              <a:rPr lang="es-MX" sz="1500" b="1" i="1" dirty="0" smtClean="0"/>
              <a:t>: </a:t>
            </a:r>
            <a:r>
              <a:rPr lang="es-MX" sz="1500" dirty="0"/>
              <a:t>Implica calcular el período fértil de la mujer en cada ciclo menstrual. El uso </a:t>
            </a:r>
            <a:r>
              <a:rPr lang="es-MX" sz="1500" dirty="0" smtClean="0"/>
              <a:t>del </a:t>
            </a:r>
            <a:r>
              <a:rPr lang="es-MX" sz="1500" dirty="0"/>
              <a:t>método </a:t>
            </a:r>
            <a:r>
              <a:rPr lang="es-MX" sz="1500" dirty="0" smtClean="0"/>
              <a:t>requiere información.</a:t>
            </a:r>
            <a:r>
              <a:rPr lang="es-MX" sz="1500" b="1" dirty="0" smtClean="0"/>
              <a:t> </a:t>
            </a:r>
          </a:p>
          <a:p>
            <a:pPr algn="just"/>
            <a:r>
              <a:rPr lang="es-MX" sz="1500" dirty="0" smtClean="0"/>
              <a:t>No </a:t>
            </a:r>
            <a:r>
              <a:rPr lang="es-MX" sz="1500" dirty="0"/>
              <a:t>es recomendado para a</a:t>
            </a:r>
            <a:r>
              <a:rPr lang="es-MX" sz="1500" dirty="0" smtClean="0"/>
              <a:t>dolescentes con variación en sus </a:t>
            </a:r>
            <a:r>
              <a:rPr lang="es-MX" sz="1500" dirty="0"/>
              <a:t>ciclos </a:t>
            </a:r>
            <a:r>
              <a:rPr lang="es-MX" sz="1500" dirty="0" smtClean="0"/>
              <a:t>menstruales</a:t>
            </a:r>
            <a:r>
              <a:rPr lang="es-MX" sz="1500" dirty="0"/>
              <a:t> </a:t>
            </a:r>
            <a:r>
              <a:rPr lang="es-MX" sz="1500" dirty="0" smtClean="0"/>
              <a:t>y no </a:t>
            </a:r>
            <a:r>
              <a:rPr lang="es-MX" sz="1500" dirty="0"/>
              <a:t>protege contra </a:t>
            </a:r>
            <a:r>
              <a:rPr lang="es-MX" sz="1500" dirty="0" smtClean="0"/>
              <a:t>las ITS-VIH/sida. </a:t>
            </a:r>
          </a:p>
          <a:p>
            <a:pPr algn="just"/>
            <a:r>
              <a:rPr lang="es-MX" sz="1600" b="1" i="1" dirty="0" smtClean="0"/>
              <a:t>Efectividad</a:t>
            </a:r>
            <a:r>
              <a:rPr lang="es-MX" sz="1400" b="1" i="1" dirty="0" smtClean="0"/>
              <a:t>:  </a:t>
            </a:r>
            <a:r>
              <a:rPr lang="es-MX" sz="1400" dirty="0" smtClean="0"/>
              <a:t>91</a:t>
            </a:r>
            <a:r>
              <a:rPr lang="es-MX" sz="1400" dirty="0"/>
              <a:t>% </a:t>
            </a:r>
            <a:r>
              <a:rPr lang="es-MX" sz="1400" dirty="0" smtClean="0"/>
              <a:t> </a:t>
            </a:r>
            <a:r>
              <a:rPr lang="es-MX" sz="1400" dirty="0"/>
              <a:t>y su uso común, 80%</a:t>
            </a:r>
            <a:r>
              <a:rPr lang="es-MX" sz="1400" b="1" dirty="0"/>
              <a:t>.</a:t>
            </a:r>
          </a:p>
        </p:txBody>
      </p:sp>
      <p:sp>
        <p:nvSpPr>
          <p:cNvPr id="11" name="CuadroTexto 7"/>
          <p:cNvSpPr txBox="1"/>
          <p:nvPr/>
        </p:nvSpPr>
        <p:spPr>
          <a:xfrm>
            <a:off x="2721" y="533333"/>
            <a:ext cx="1808658" cy="261610"/>
          </a:xfrm>
          <a:prstGeom prst="rect">
            <a:avLst/>
          </a:prstGeom>
          <a:noFill/>
        </p:spPr>
        <p:txBody>
          <a:bodyPr wrap="square" rtlCol="0">
            <a:spAutoFit/>
          </a:bodyPr>
          <a:lstStyle/>
          <a:p>
            <a:r>
              <a:rPr lang="es-BO" sz="1100" dirty="0" smtClean="0">
                <a:solidFill>
                  <a:schemeClr val="bg1"/>
                </a:solidFill>
                <a:latin typeface="Trade Gothic LT Com Cn" panose="020B0806040303020004" pitchFamily="34" charset="0"/>
              </a:rPr>
              <a:t>DESARROLLO DE ADOLESCENTES</a:t>
            </a:r>
            <a:endParaRPr lang="en-US" sz="1100" dirty="0">
              <a:solidFill>
                <a:schemeClr val="bg1"/>
              </a:solidFill>
              <a:latin typeface="Trade Gothic LT Com Cn" panose="020B0806040303020004" pitchFamily="34" charset="0"/>
            </a:endParaRPr>
          </a:p>
        </p:txBody>
      </p:sp>
      <p:pic>
        <p:nvPicPr>
          <p:cNvPr id="12" name="Imagen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284" y="0"/>
            <a:ext cx="651691" cy="604155"/>
          </a:xfrm>
          <a:prstGeom prst="rect">
            <a:avLst/>
          </a:prstGeom>
        </p:spPr>
      </p:pic>
      <p:pic>
        <p:nvPicPr>
          <p:cNvPr id="13" name="Picture 3" descr="10"/>
          <p:cNvPicPr>
            <a:picLocks noGrp="1" noChangeAspect="1" noChangeArrowheads="1"/>
          </p:cNvPicPr>
          <p:nvPr>
            <p:ph idx="1"/>
          </p:nvPr>
        </p:nvPicPr>
        <p:blipFill>
          <a:blip r:embed="rId5" cstate="print">
            <a:extLst>
              <a:ext uri="{28A0092B-C50C-407E-A947-70E740481C1C}">
                <a14:useLocalDpi xmlns:a14="http://schemas.microsoft.com/office/drawing/2010/main" val="0"/>
              </a:ext>
            </a:extLst>
          </a:blip>
          <a:srcRect/>
          <a:stretch>
            <a:fillRect/>
          </a:stretch>
        </p:blipFill>
        <p:spPr>
          <a:xfrm>
            <a:off x="6604010" y="1307887"/>
            <a:ext cx="1880134" cy="1880134"/>
          </a:xfrm>
          <a:noFill/>
        </p:spPr>
      </p:pic>
    </p:spTree>
    <p:extLst>
      <p:ext uri="{BB962C8B-B14F-4D97-AF65-F5344CB8AC3E}">
        <p14:creationId xmlns:p14="http://schemas.microsoft.com/office/powerpoint/2010/main" val="13766692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38014" y="655429"/>
            <a:ext cx="3124706" cy="3185051"/>
          </a:xfrm>
          <a:prstGeom prst="rect">
            <a:avLst/>
          </a:prstGeom>
        </p:spPr>
      </p:pic>
      <p:pic>
        <p:nvPicPr>
          <p:cNvPr id="10" name="Imagen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7868" y="6236118"/>
            <a:ext cx="2386149" cy="639300"/>
          </a:xfrm>
          <a:prstGeom prst="rect">
            <a:avLst/>
          </a:prstGeom>
        </p:spPr>
      </p:pic>
      <p:sp>
        <p:nvSpPr>
          <p:cNvPr id="3" name="2 Rectángulo"/>
          <p:cNvSpPr/>
          <p:nvPr/>
        </p:nvSpPr>
        <p:spPr>
          <a:xfrm>
            <a:off x="-11567" y="1308268"/>
            <a:ext cx="5949581" cy="584775"/>
          </a:xfrm>
          <a:prstGeom prst="rect">
            <a:avLst/>
          </a:prstGeom>
        </p:spPr>
        <p:txBody>
          <a:bodyPr wrap="square">
            <a:spAutoFit/>
          </a:bodyPr>
          <a:lstStyle/>
          <a:p>
            <a:r>
              <a:rPr lang="es-ES" sz="3200" dirty="0" smtClean="0">
                <a:ln w="38100">
                  <a:solidFill>
                    <a:schemeClr val="tx1"/>
                  </a:solidFill>
                </a:ln>
                <a:solidFill>
                  <a:srgbClr val="FFFF00"/>
                </a:solidFill>
                <a:latin typeface="Arial Black" panose="020B0A04020102020204" pitchFamily="34" charset="0"/>
              </a:rPr>
              <a:t>¿METODOS NATURALES?</a:t>
            </a:r>
            <a:endParaRPr lang="es-ES" sz="3200" dirty="0">
              <a:ln w="38100">
                <a:solidFill>
                  <a:schemeClr val="tx1"/>
                </a:solidFill>
              </a:ln>
              <a:solidFill>
                <a:srgbClr val="FFFF00"/>
              </a:solidFill>
              <a:latin typeface="Arial Black" panose="020B0A04020102020204" pitchFamily="34" charset="0"/>
            </a:endParaRPr>
          </a:p>
        </p:txBody>
      </p:sp>
      <p:sp>
        <p:nvSpPr>
          <p:cNvPr id="6" name="5 Rectángulo"/>
          <p:cNvSpPr/>
          <p:nvPr/>
        </p:nvSpPr>
        <p:spPr>
          <a:xfrm>
            <a:off x="1811379" y="1986344"/>
            <a:ext cx="2438488" cy="523220"/>
          </a:xfrm>
          <a:prstGeom prst="rect">
            <a:avLst/>
          </a:prstGeom>
        </p:spPr>
        <p:txBody>
          <a:bodyPr wrap="none">
            <a:spAutoFit/>
          </a:bodyPr>
          <a:lstStyle/>
          <a:p>
            <a:r>
              <a:rPr lang="es-ES" sz="2800" dirty="0" smtClean="0">
                <a:ln w="38100">
                  <a:solidFill>
                    <a:schemeClr val="tx1"/>
                  </a:solidFill>
                </a:ln>
                <a:solidFill>
                  <a:srgbClr val="FFFF00"/>
                </a:solidFill>
                <a:latin typeface="Arial Black" panose="020B0A04020102020204" pitchFamily="34" charset="0"/>
              </a:rPr>
              <a:t>DIAS FIJOS</a:t>
            </a:r>
            <a:endParaRPr lang="es-MX" sz="2800" dirty="0">
              <a:solidFill>
                <a:srgbClr val="FFFF00"/>
              </a:solidFill>
            </a:endParaRPr>
          </a:p>
        </p:txBody>
      </p:sp>
      <p:sp>
        <p:nvSpPr>
          <p:cNvPr id="9" name="8 Redondear rectángulo de esquina diagonal"/>
          <p:cNvSpPr/>
          <p:nvPr/>
        </p:nvSpPr>
        <p:spPr>
          <a:xfrm>
            <a:off x="427129" y="2766647"/>
            <a:ext cx="5422686" cy="3036276"/>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endParaRPr lang="es-MX" sz="1600" b="1" i="1" dirty="0" smtClean="0"/>
          </a:p>
          <a:p>
            <a:pPr algn="just"/>
            <a:r>
              <a:rPr lang="es-MX" sz="1600" b="1" i="1" dirty="0" smtClean="0"/>
              <a:t>Descripción</a:t>
            </a:r>
            <a:r>
              <a:rPr lang="es-MX" sz="1400" b="1" i="1" dirty="0" smtClean="0"/>
              <a:t>: </a:t>
            </a:r>
            <a:r>
              <a:rPr lang="es-MX" sz="1400" dirty="0"/>
              <a:t>Consiste en evitar tener relaciones coitales sin protección durante los días fértiles fijos de la mujer. Este es un método para las mujeres cuyos ciclos menstruales duran entre 26 y 32 días y </a:t>
            </a:r>
            <a:r>
              <a:rPr lang="es-MX" sz="1400" dirty="0" smtClean="0"/>
              <a:t> </a:t>
            </a:r>
            <a:r>
              <a:rPr lang="es-MX" sz="1400" dirty="0"/>
              <a:t>parejas que </a:t>
            </a:r>
            <a:r>
              <a:rPr lang="es-MX" sz="1400" dirty="0" smtClean="0"/>
              <a:t>puedan abstenerse de </a:t>
            </a:r>
            <a:r>
              <a:rPr lang="es-MX" sz="1400" dirty="0"/>
              <a:t>tener coito vaginal sin protección, </a:t>
            </a:r>
            <a:r>
              <a:rPr lang="es-MX" sz="1400" dirty="0" smtClean="0"/>
              <a:t>o usar el condón.  </a:t>
            </a:r>
            <a:r>
              <a:rPr lang="es-MX" sz="1400" dirty="0"/>
              <a:t>Si la pareja no desea un embarazo, debe evitar tener relaciones coitales sin protección del día 8 al 19, es decir, un total de 12 días. </a:t>
            </a:r>
            <a:endParaRPr lang="es-MX" sz="1400" dirty="0" smtClean="0"/>
          </a:p>
          <a:p>
            <a:pPr algn="just"/>
            <a:r>
              <a:rPr lang="es-MX" sz="1600" b="1" i="1" dirty="0" smtClean="0"/>
              <a:t>Limitaciones:</a:t>
            </a:r>
            <a:r>
              <a:rPr lang="es-MX" sz="1600" dirty="0" smtClean="0"/>
              <a:t>. </a:t>
            </a:r>
            <a:r>
              <a:rPr lang="es-MX" sz="1400" dirty="0"/>
              <a:t>Requiere del compromiso y la cooperación de la </a:t>
            </a:r>
            <a:r>
              <a:rPr lang="es-MX" sz="1400" dirty="0" smtClean="0"/>
              <a:t>pareja, no </a:t>
            </a:r>
            <a:r>
              <a:rPr lang="es-MX" sz="1400" dirty="0"/>
              <a:t>protege de las </a:t>
            </a:r>
            <a:r>
              <a:rPr lang="es-MX" sz="1400" dirty="0" smtClean="0"/>
              <a:t>ITS-VIH/sida y no es </a:t>
            </a:r>
            <a:r>
              <a:rPr lang="es-MX" sz="1400" dirty="0"/>
              <a:t>recomendado para adolescentes con variación en sus ciclos menstruales </a:t>
            </a:r>
            <a:r>
              <a:rPr lang="es-MX" sz="1400" dirty="0" smtClean="0"/>
              <a:t> </a:t>
            </a:r>
            <a:endParaRPr lang="es-MX" sz="1400" dirty="0"/>
          </a:p>
          <a:p>
            <a:pPr algn="just"/>
            <a:r>
              <a:rPr lang="es-MX" sz="1600" b="1" i="1" dirty="0" smtClean="0"/>
              <a:t>Efectividad</a:t>
            </a:r>
            <a:r>
              <a:rPr lang="es-MX" sz="1400" b="1" i="1" dirty="0" smtClean="0"/>
              <a:t>:</a:t>
            </a:r>
            <a:r>
              <a:rPr lang="es-MX" sz="1400" dirty="0" smtClean="0"/>
              <a:t> </a:t>
            </a:r>
            <a:r>
              <a:rPr lang="es-MX" sz="1400" dirty="0"/>
              <a:t>88% con uso de condón  </a:t>
            </a:r>
            <a:r>
              <a:rPr lang="es-MX" sz="1400" dirty="0" smtClean="0"/>
              <a:t>95</a:t>
            </a:r>
            <a:r>
              <a:rPr lang="es-MX" sz="1400" dirty="0"/>
              <a:t>% </a:t>
            </a:r>
            <a:endParaRPr lang="es-MX" sz="1400" dirty="0" smtClean="0"/>
          </a:p>
          <a:p>
            <a:pPr algn="ctr"/>
            <a:endParaRPr lang="es-MX" dirty="0"/>
          </a:p>
        </p:txBody>
      </p:sp>
      <p:sp>
        <p:nvSpPr>
          <p:cNvPr id="11" name="CuadroTexto 7"/>
          <p:cNvSpPr txBox="1"/>
          <p:nvPr/>
        </p:nvSpPr>
        <p:spPr>
          <a:xfrm>
            <a:off x="2721" y="533333"/>
            <a:ext cx="1808658" cy="261610"/>
          </a:xfrm>
          <a:prstGeom prst="rect">
            <a:avLst/>
          </a:prstGeom>
          <a:noFill/>
        </p:spPr>
        <p:txBody>
          <a:bodyPr wrap="square" rtlCol="0">
            <a:spAutoFit/>
          </a:bodyPr>
          <a:lstStyle/>
          <a:p>
            <a:r>
              <a:rPr lang="es-BO" sz="1100" dirty="0" smtClean="0">
                <a:solidFill>
                  <a:schemeClr val="bg1"/>
                </a:solidFill>
                <a:latin typeface="Trade Gothic LT Com Cn" panose="020B0806040303020004" pitchFamily="34" charset="0"/>
              </a:rPr>
              <a:t>DESARROLLO DE ADOLESCENTES</a:t>
            </a:r>
            <a:endParaRPr lang="en-US" sz="1100" dirty="0">
              <a:solidFill>
                <a:schemeClr val="bg1"/>
              </a:solidFill>
              <a:latin typeface="Trade Gothic LT Com Cn" panose="020B0806040303020004" pitchFamily="34" charset="0"/>
            </a:endParaRPr>
          </a:p>
        </p:txBody>
      </p:sp>
      <p:pic>
        <p:nvPicPr>
          <p:cNvPr id="12" name="Imagen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284" y="0"/>
            <a:ext cx="651691" cy="604155"/>
          </a:xfrm>
          <a:prstGeom prst="rect">
            <a:avLst/>
          </a:prstGeom>
        </p:spPr>
      </p:pic>
      <p:pic>
        <p:nvPicPr>
          <p:cNvPr id="13" name="Picture 3" descr="slide3"/>
          <p:cNvPicPr>
            <a:picLocks noGrp="1" noChangeAspect="1" noChangeArrowheads="1"/>
          </p:cNvPicPr>
          <p:nvPr>
            <p:ph idx="1"/>
          </p:nvPr>
        </p:nvPicPr>
        <p:blipFill>
          <a:blip r:embed="rId5">
            <a:extLst>
              <a:ext uri="{28A0092B-C50C-407E-A947-70E740481C1C}">
                <a14:useLocalDpi xmlns:a14="http://schemas.microsoft.com/office/drawing/2010/main" val="0"/>
              </a:ext>
            </a:extLst>
          </a:blip>
          <a:srcRect/>
          <a:stretch>
            <a:fillRect/>
          </a:stretch>
        </p:blipFill>
        <p:spPr>
          <a:xfrm>
            <a:off x="6386826" y="1513247"/>
            <a:ext cx="2227081" cy="1469414"/>
          </a:xfrm>
          <a:noFill/>
        </p:spPr>
      </p:pic>
    </p:spTree>
    <p:extLst>
      <p:ext uri="{BB962C8B-B14F-4D97-AF65-F5344CB8AC3E}">
        <p14:creationId xmlns:p14="http://schemas.microsoft.com/office/powerpoint/2010/main" val="36632235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38014" y="655429"/>
            <a:ext cx="3124706" cy="3185051"/>
          </a:xfrm>
          <a:prstGeom prst="rect">
            <a:avLst/>
          </a:prstGeom>
        </p:spPr>
      </p:pic>
      <p:pic>
        <p:nvPicPr>
          <p:cNvPr id="10" name="Imagen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7868" y="6236118"/>
            <a:ext cx="2386149" cy="639300"/>
          </a:xfrm>
          <a:prstGeom prst="rect">
            <a:avLst/>
          </a:prstGeom>
        </p:spPr>
      </p:pic>
      <p:sp>
        <p:nvSpPr>
          <p:cNvPr id="3" name="2 Rectángulo"/>
          <p:cNvSpPr/>
          <p:nvPr/>
        </p:nvSpPr>
        <p:spPr>
          <a:xfrm>
            <a:off x="-11567" y="1308268"/>
            <a:ext cx="5949581" cy="584775"/>
          </a:xfrm>
          <a:prstGeom prst="rect">
            <a:avLst/>
          </a:prstGeom>
        </p:spPr>
        <p:txBody>
          <a:bodyPr wrap="square">
            <a:spAutoFit/>
          </a:bodyPr>
          <a:lstStyle/>
          <a:p>
            <a:r>
              <a:rPr lang="es-ES" sz="3200" dirty="0" smtClean="0">
                <a:ln w="38100">
                  <a:solidFill>
                    <a:schemeClr val="tx1"/>
                  </a:solidFill>
                </a:ln>
                <a:solidFill>
                  <a:srgbClr val="FFFF00"/>
                </a:solidFill>
                <a:latin typeface="Arial Black" panose="020B0A04020102020204" pitchFamily="34" charset="0"/>
              </a:rPr>
              <a:t>¿METODOS DE BARRERA</a:t>
            </a:r>
            <a:endParaRPr lang="es-ES" sz="3200" dirty="0">
              <a:ln w="38100">
                <a:solidFill>
                  <a:schemeClr val="tx1"/>
                </a:solidFill>
              </a:ln>
              <a:solidFill>
                <a:srgbClr val="FFFF00"/>
              </a:solidFill>
              <a:latin typeface="Arial Black" panose="020B0A04020102020204" pitchFamily="34" charset="0"/>
            </a:endParaRPr>
          </a:p>
        </p:txBody>
      </p:sp>
      <p:sp>
        <p:nvSpPr>
          <p:cNvPr id="6" name="5 Rectángulo"/>
          <p:cNvSpPr/>
          <p:nvPr/>
        </p:nvSpPr>
        <p:spPr>
          <a:xfrm>
            <a:off x="101284" y="1915968"/>
            <a:ext cx="5397616" cy="954107"/>
          </a:xfrm>
          <a:prstGeom prst="rect">
            <a:avLst/>
          </a:prstGeom>
        </p:spPr>
        <p:txBody>
          <a:bodyPr wrap="square">
            <a:spAutoFit/>
          </a:bodyPr>
          <a:lstStyle/>
          <a:p>
            <a:pPr algn="ctr"/>
            <a:r>
              <a:rPr lang="es-ES" sz="2800" dirty="0" smtClean="0">
                <a:ln w="38100">
                  <a:solidFill>
                    <a:schemeClr val="tx1"/>
                  </a:solidFill>
                </a:ln>
                <a:solidFill>
                  <a:srgbClr val="FFFF00"/>
                </a:solidFill>
                <a:latin typeface="Arial Black" panose="020B0A04020102020204" pitchFamily="34" charset="0"/>
              </a:rPr>
              <a:t>CONDÓN MASCULINO O </a:t>
            </a:r>
          </a:p>
          <a:p>
            <a:pPr algn="ctr"/>
            <a:r>
              <a:rPr lang="es-ES" sz="2800" dirty="0" smtClean="0">
                <a:ln w="38100">
                  <a:solidFill>
                    <a:schemeClr val="tx1"/>
                  </a:solidFill>
                </a:ln>
                <a:solidFill>
                  <a:srgbClr val="FFFF00"/>
                </a:solidFill>
                <a:latin typeface="Arial Black" panose="020B0A04020102020204" pitchFamily="34" charset="0"/>
              </a:rPr>
              <a:t>PRESERVATIVO</a:t>
            </a:r>
            <a:endParaRPr lang="es-MX" sz="2800" dirty="0">
              <a:solidFill>
                <a:srgbClr val="FFFF00"/>
              </a:solidFill>
            </a:endParaRPr>
          </a:p>
        </p:txBody>
      </p:sp>
      <p:sp>
        <p:nvSpPr>
          <p:cNvPr id="9" name="8 Redondear rectángulo de esquina diagonal"/>
          <p:cNvSpPr/>
          <p:nvPr/>
        </p:nvSpPr>
        <p:spPr>
          <a:xfrm>
            <a:off x="398584" y="3028570"/>
            <a:ext cx="5439508" cy="2950199"/>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endParaRPr lang="es-MX" b="1" i="1" dirty="0" smtClean="0"/>
          </a:p>
          <a:p>
            <a:r>
              <a:rPr lang="es-MX" sz="1400" b="1" i="1" dirty="0" smtClean="0"/>
              <a:t>Descripción:</a:t>
            </a:r>
            <a:r>
              <a:rPr lang="es-MX" sz="1100" b="1" i="1" dirty="0" smtClean="0"/>
              <a:t> </a:t>
            </a:r>
            <a:r>
              <a:rPr lang="es-MX" sz="1100" dirty="0" smtClean="0"/>
              <a:t>El </a:t>
            </a:r>
            <a:r>
              <a:rPr lang="es-MX" sz="1100" dirty="0"/>
              <a:t>condón funciona como una barrera que no deja que el semen entre en la vagina, evitando que los espermatozoides vayan en busca del óvulo. Colocarlo cuando ocurre la erección, antes de la primera penetración y antes de cualquier contacto de fluido </a:t>
            </a:r>
            <a:r>
              <a:rPr lang="es-MX" sz="1100" dirty="0" err="1"/>
              <a:t>preseminal</a:t>
            </a:r>
            <a:r>
              <a:rPr lang="es-MX" sz="1100" dirty="0"/>
              <a:t> con la vagina. Antes de desenrollar el condón en el pene, apretar la punta del condón con los dedos, para que no quede aire. Desenrollar el condón hasta la base del pene cubriendo todo el pene y cuidar de no romperlo. Una vez producida la eyaculación, mientras el pene todavía está erecto, retirar el pene de la vagina sujetando el </a:t>
            </a:r>
            <a:r>
              <a:rPr lang="es-MX" sz="1100" dirty="0" smtClean="0"/>
              <a:t> condón hacia el cuerpo.</a:t>
            </a:r>
          </a:p>
          <a:p>
            <a:r>
              <a:rPr lang="es-MX" sz="1400" b="1" i="1" dirty="0" smtClean="0"/>
              <a:t>Limitaciones:</a:t>
            </a:r>
            <a:r>
              <a:rPr lang="es-MX" sz="1100" b="1" i="1" dirty="0" smtClean="0"/>
              <a:t> </a:t>
            </a:r>
            <a:r>
              <a:rPr lang="es-MX" sz="1100" dirty="0"/>
              <a:t>interferir con la espontaneidad del coito. Requiere mantener la erección durante la relación coital. Puede romperse si no se coloca adecuadamente. Se requiere de un condón nuevo en cada relación coital. En algunas personas puede producir alergia o hipersensibilidad al látex o al espermicida. </a:t>
            </a:r>
            <a:r>
              <a:rPr lang="es-MX" sz="1100" dirty="0" err="1" smtClean="0"/>
              <a:t>ta</a:t>
            </a:r>
            <a:r>
              <a:rPr lang="es-MX" sz="1100" dirty="0" smtClean="0"/>
              <a:t> que retorne </a:t>
            </a:r>
            <a:r>
              <a:rPr lang="es-MX" sz="1100" dirty="0"/>
              <a:t>la menstruación o hasta los seis meses después </a:t>
            </a:r>
            <a:r>
              <a:rPr lang="es-MX" sz="1100" dirty="0" smtClean="0"/>
              <a:t>del parto</a:t>
            </a:r>
            <a:r>
              <a:rPr lang="es-MX" sz="1100" dirty="0"/>
              <a:t>. </a:t>
            </a:r>
            <a:endParaRPr lang="es-MX" sz="1100" dirty="0" smtClean="0"/>
          </a:p>
          <a:p>
            <a:r>
              <a:rPr lang="es-MX" sz="1100" dirty="0" smtClean="0"/>
              <a:t>No </a:t>
            </a:r>
            <a:r>
              <a:rPr lang="es-MX" sz="1100" dirty="0"/>
              <a:t>protege contra las ITS-VIH/sida. </a:t>
            </a:r>
            <a:endParaRPr lang="es-MX" sz="1100" dirty="0" smtClean="0"/>
          </a:p>
          <a:p>
            <a:r>
              <a:rPr lang="es-MX" sz="1400" b="1" i="1" dirty="0" smtClean="0"/>
              <a:t>Efectividad:</a:t>
            </a:r>
            <a:r>
              <a:rPr lang="es-MX" sz="1200" b="1" i="1" dirty="0" smtClean="0"/>
              <a:t>  </a:t>
            </a:r>
            <a:r>
              <a:rPr lang="es-MX" sz="1200" dirty="0"/>
              <a:t>La efectividad del condón es del 88 al 90%</a:t>
            </a:r>
          </a:p>
        </p:txBody>
      </p:sp>
      <p:sp>
        <p:nvSpPr>
          <p:cNvPr id="11" name="CuadroTexto 7"/>
          <p:cNvSpPr txBox="1"/>
          <p:nvPr/>
        </p:nvSpPr>
        <p:spPr>
          <a:xfrm>
            <a:off x="2721" y="533333"/>
            <a:ext cx="1808658" cy="261610"/>
          </a:xfrm>
          <a:prstGeom prst="rect">
            <a:avLst/>
          </a:prstGeom>
          <a:noFill/>
        </p:spPr>
        <p:txBody>
          <a:bodyPr wrap="square" rtlCol="0">
            <a:spAutoFit/>
          </a:bodyPr>
          <a:lstStyle/>
          <a:p>
            <a:r>
              <a:rPr lang="es-BO" sz="1100" dirty="0" smtClean="0">
                <a:solidFill>
                  <a:schemeClr val="bg1"/>
                </a:solidFill>
                <a:latin typeface="Trade Gothic LT Com Cn" panose="020B0806040303020004" pitchFamily="34" charset="0"/>
              </a:rPr>
              <a:t>DESARROLLO DE ADOLESCENTES</a:t>
            </a:r>
            <a:endParaRPr lang="en-US" sz="1100" dirty="0">
              <a:solidFill>
                <a:schemeClr val="bg1"/>
              </a:solidFill>
              <a:latin typeface="Trade Gothic LT Com Cn" panose="020B0806040303020004" pitchFamily="34" charset="0"/>
            </a:endParaRPr>
          </a:p>
        </p:txBody>
      </p:sp>
      <p:pic>
        <p:nvPicPr>
          <p:cNvPr id="12" name="Imagen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284" y="0"/>
            <a:ext cx="651691" cy="604155"/>
          </a:xfrm>
          <a:prstGeom prst="rect">
            <a:avLst/>
          </a:prstGeom>
        </p:spPr>
      </p:pic>
      <p:pic>
        <p:nvPicPr>
          <p:cNvPr id="13" name="Picture 5" descr="0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76645" y="1141718"/>
            <a:ext cx="1768597" cy="2036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42673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38014" y="655429"/>
            <a:ext cx="3124706" cy="3185051"/>
          </a:xfrm>
          <a:prstGeom prst="rect">
            <a:avLst/>
          </a:prstGeom>
        </p:spPr>
      </p:pic>
      <p:pic>
        <p:nvPicPr>
          <p:cNvPr id="10" name="Imagen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7868" y="6236118"/>
            <a:ext cx="2386149" cy="639300"/>
          </a:xfrm>
          <a:prstGeom prst="rect">
            <a:avLst/>
          </a:prstGeom>
        </p:spPr>
      </p:pic>
      <p:sp>
        <p:nvSpPr>
          <p:cNvPr id="3" name="2 Rectángulo"/>
          <p:cNvSpPr/>
          <p:nvPr/>
        </p:nvSpPr>
        <p:spPr>
          <a:xfrm>
            <a:off x="-11567" y="1308268"/>
            <a:ext cx="5949581" cy="584775"/>
          </a:xfrm>
          <a:prstGeom prst="rect">
            <a:avLst/>
          </a:prstGeom>
        </p:spPr>
        <p:txBody>
          <a:bodyPr wrap="square">
            <a:spAutoFit/>
          </a:bodyPr>
          <a:lstStyle/>
          <a:p>
            <a:r>
              <a:rPr lang="es-ES" sz="3200" dirty="0" smtClean="0">
                <a:ln w="38100">
                  <a:solidFill>
                    <a:schemeClr val="tx1"/>
                  </a:solidFill>
                </a:ln>
                <a:solidFill>
                  <a:srgbClr val="FFFF00"/>
                </a:solidFill>
                <a:latin typeface="Arial Black" panose="020B0A04020102020204" pitchFamily="34" charset="0"/>
              </a:rPr>
              <a:t>¿METODOS NATURALES?</a:t>
            </a:r>
            <a:endParaRPr lang="es-ES" sz="3200" dirty="0">
              <a:ln w="38100">
                <a:solidFill>
                  <a:schemeClr val="tx1"/>
                </a:solidFill>
              </a:ln>
              <a:solidFill>
                <a:srgbClr val="FFFF00"/>
              </a:solidFill>
              <a:latin typeface="Arial Black" panose="020B0A04020102020204" pitchFamily="34" charset="0"/>
            </a:endParaRPr>
          </a:p>
        </p:txBody>
      </p:sp>
      <p:sp>
        <p:nvSpPr>
          <p:cNvPr id="6" name="5 Rectángulo"/>
          <p:cNvSpPr/>
          <p:nvPr/>
        </p:nvSpPr>
        <p:spPr>
          <a:xfrm>
            <a:off x="398584" y="2074462"/>
            <a:ext cx="4868449" cy="830997"/>
          </a:xfrm>
          <a:prstGeom prst="rect">
            <a:avLst/>
          </a:prstGeom>
        </p:spPr>
        <p:txBody>
          <a:bodyPr wrap="none">
            <a:spAutoFit/>
          </a:bodyPr>
          <a:lstStyle/>
          <a:p>
            <a:pPr algn="ctr"/>
            <a:r>
              <a:rPr lang="es-ES" sz="2400" dirty="0" smtClean="0">
                <a:ln w="38100">
                  <a:solidFill>
                    <a:schemeClr val="tx1"/>
                  </a:solidFill>
                </a:ln>
                <a:solidFill>
                  <a:srgbClr val="FFFF00"/>
                </a:solidFill>
                <a:latin typeface="Arial Black" panose="020B0A04020102020204" pitchFamily="34" charset="0"/>
              </a:rPr>
              <a:t>METODO DEL DISPOSITIVO </a:t>
            </a:r>
          </a:p>
          <a:p>
            <a:pPr algn="ctr"/>
            <a:r>
              <a:rPr lang="es-ES" sz="2400" dirty="0" smtClean="0">
                <a:ln w="38100">
                  <a:solidFill>
                    <a:schemeClr val="tx1"/>
                  </a:solidFill>
                </a:ln>
                <a:solidFill>
                  <a:srgbClr val="FFFF00"/>
                </a:solidFill>
                <a:latin typeface="Arial Black" panose="020B0A04020102020204" pitchFamily="34" charset="0"/>
              </a:rPr>
              <a:t>INTRAUTERINO</a:t>
            </a:r>
            <a:endParaRPr lang="es-MX" sz="2400" dirty="0">
              <a:solidFill>
                <a:srgbClr val="FFFF00"/>
              </a:solidFill>
            </a:endParaRPr>
          </a:p>
        </p:txBody>
      </p:sp>
      <p:sp>
        <p:nvSpPr>
          <p:cNvPr id="9" name="8 Redondear rectángulo de esquina diagonal"/>
          <p:cNvSpPr/>
          <p:nvPr/>
        </p:nvSpPr>
        <p:spPr>
          <a:xfrm>
            <a:off x="243469" y="3094892"/>
            <a:ext cx="5439508" cy="3035718"/>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endParaRPr lang="es-MX" b="1" i="1" dirty="0" smtClean="0"/>
          </a:p>
          <a:p>
            <a:r>
              <a:rPr lang="es-MX" sz="1600" b="1" i="1" dirty="0" smtClean="0"/>
              <a:t>Descripción:</a:t>
            </a:r>
            <a:r>
              <a:rPr lang="es-MX" sz="1500" b="1" i="1" dirty="0" smtClean="0"/>
              <a:t> </a:t>
            </a:r>
            <a:r>
              <a:rPr lang="es-MX" sz="1500" dirty="0"/>
              <a:t>La T de cobre es un pequeño aparato de plástico cubierto de cobre, que tiene la forma de la letra “T”. A</a:t>
            </a:r>
            <a:r>
              <a:rPr lang="es-MX" sz="1500" dirty="0" smtClean="0"/>
              <a:t>ctúa </a:t>
            </a:r>
            <a:r>
              <a:rPr lang="es-MX" sz="1500" dirty="0"/>
              <a:t>sobre los espermatozoides (provoca una modificación química), debilitándolos, haciéndolos más lentos y evitando que entren a las trompas, impidiendo así la fecundación del óvulo. Se debe colocar después del periodo menstrual o en los últimos días de este. Lo debe colocar personal de salud </a:t>
            </a:r>
            <a:r>
              <a:rPr lang="es-MX" sz="1500" dirty="0" smtClean="0"/>
              <a:t>capacitado y </a:t>
            </a:r>
            <a:r>
              <a:rPr lang="es-MX" sz="1500" dirty="0"/>
              <a:t>hacer controles periódicos. </a:t>
            </a:r>
            <a:r>
              <a:rPr lang="es-MX" sz="1500" dirty="0" smtClean="0"/>
              <a:t> </a:t>
            </a:r>
          </a:p>
          <a:p>
            <a:r>
              <a:rPr lang="es-MX" sz="1600" b="1" i="1" dirty="0" smtClean="0"/>
              <a:t>Limitaciones:</a:t>
            </a:r>
            <a:r>
              <a:rPr lang="es-MX" sz="1500" b="1" i="1" dirty="0" smtClean="0"/>
              <a:t> </a:t>
            </a:r>
            <a:r>
              <a:rPr lang="es-MX" sz="1500" dirty="0"/>
              <a:t>Requiere de un profesional capacitado para su inserción y extracción. No protege de ITS ni del </a:t>
            </a:r>
            <a:r>
              <a:rPr lang="es-MX" sz="1500" dirty="0" smtClean="0"/>
              <a:t>VIH/sida. </a:t>
            </a:r>
          </a:p>
          <a:p>
            <a:r>
              <a:rPr lang="es-MX" sz="1600" b="1" i="1" dirty="0" smtClean="0"/>
              <a:t>Efectividad:</a:t>
            </a:r>
            <a:r>
              <a:rPr lang="es-MX" sz="1500" b="1" i="1" dirty="0" smtClean="0"/>
              <a:t>  </a:t>
            </a:r>
            <a:r>
              <a:rPr lang="es-MX" sz="1500" dirty="0" smtClean="0"/>
              <a:t>99,4</a:t>
            </a:r>
            <a:r>
              <a:rPr lang="es-MX" sz="1500" dirty="0"/>
              <a:t>%. </a:t>
            </a:r>
          </a:p>
        </p:txBody>
      </p:sp>
      <p:sp>
        <p:nvSpPr>
          <p:cNvPr id="11" name="CuadroTexto 7"/>
          <p:cNvSpPr txBox="1"/>
          <p:nvPr/>
        </p:nvSpPr>
        <p:spPr>
          <a:xfrm>
            <a:off x="2721" y="533333"/>
            <a:ext cx="1808658" cy="261610"/>
          </a:xfrm>
          <a:prstGeom prst="rect">
            <a:avLst/>
          </a:prstGeom>
          <a:noFill/>
        </p:spPr>
        <p:txBody>
          <a:bodyPr wrap="square" rtlCol="0">
            <a:spAutoFit/>
          </a:bodyPr>
          <a:lstStyle/>
          <a:p>
            <a:r>
              <a:rPr lang="es-BO" sz="1100" dirty="0" smtClean="0">
                <a:solidFill>
                  <a:schemeClr val="bg1"/>
                </a:solidFill>
                <a:latin typeface="Trade Gothic LT Com Cn" panose="020B0806040303020004" pitchFamily="34" charset="0"/>
              </a:rPr>
              <a:t>DESARROLLO DE ADOLESCENTES</a:t>
            </a:r>
            <a:endParaRPr lang="en-US" sz="1100" dirty="0">
              <a:solidFill>
                <a:schemeClr val="bg1"/>
              </a:solidFill>
              <a:latin typeface="Trade Gothic LT Com Cn" panose="020B0806040303020004" pitchFamily="34" charset="0"/>
            </a:endParaRPr>
          </a:p>
        </p:txBody>
      </p:sp>
      <p:pic>
        <p:nvPicPr>
          <p:cNvPr id="12" name="Imagen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284" y="0"/>
            <a:ext cx="651691" cy="604155"/>
          </a:xfrm>
          <a:prstGeom prst="rect">
            <a:avLst/>
          </a:prstGeom>
        </p:spPr>
      </p:pic>
      <p:pic>
        <p:nvPicPr>
          <p:cNvPr id="1026" name="Picture 2" descr="Resultado de imagen para t de cobr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867" y="1308268"/>
            <a:ext cx="1854809" cy="18090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928731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A947FAE7E93BBA48AAE86D209588BA52" ma:contentTypeVersion="12" ma:contentTypeDescription="Crear nuevo documento." ma:contentTypeScope="" ma:versionID="556461fb2a551967c16561c9c4d6451f">
  <xsd:schema xmlns:xsd="http://www.w3.org/2001/XMLSchema" xmlns:xs="http://www.w3.org/2001/XMLSchema" xmlns:p="http://schemas.microsoft.com/office/2006/metadata/properties" xmlns:ns2="bae853df-5293-4d1c-8960-02212f99e47f" xmlns:ns3="785390bb-11ba-4ae5-9ca6-328a16bef388" targetNamespace="http://schemas.microsoft.com/office/2006/metadata/properties" ma:root="true" ma:fieldsID="2f6e15f4e0a656e2e8a283f117c721c2" ns2:_="" ns3:_="">
    <xsd:import namespace="bae853df-5293-4d1c-8960-02212f99e47f"/>
    <xsd:import namespace="785390bb-11ba-4ae5-9ca6-328a16bef38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e853df-5293-4d1c-8960-02212f99e47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85390bb-11ba-4ae5-9ca6-328a16bef388" elementFormDefault="qualified">
    <xsd:import namespace="http://schemas.microsoft.com/office/2006/documentManagement/types"/>
    <xsd:import namespace="http://schemas.microsoft.com/office/infopath/2007/PartnerControls"/>
    <xsd:element name="SharedWithUsers" ma:index="16"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Detalles de uso compartido"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785390bb-11ba-4ae5-9ca6-328a16bef388">
      <UserInfo>
        <DisplayName/>
        <AccountId xsi:nil="true"/>
        <AccountType/>
      </UserInfo>
    </SharedWithUsers>
  </documentManagement>
</p:properties>
</file>

<file path=customXml/itemProps1.xml><?xml version="1.0" encoding="utf-8"?>
<ds:datastoreItem xmlns:ds="http://schemas.openxmlformats.org/officeDocument/2006/customXml" ds:itemID="{24B7BD3B-2DFD-43D2-8678-E69E73A822C9}"/>
</file>

<file path=customXml/itemProps2.xml><?xml version="1.0" encoding="utf-8"?>
<ds:datastoreItem xmlns:ds="http://schemas.openxmlformats.org/officeDocument/2006/customXml" ds:itemID="{0D616440-CE3A-4147-8D62-985CA5A6D1E2}"/>
</file>

<file path=customXml/itemProps3.xml><?xml version="1.0" encoding="utf-8"?>
<ds:datastoreItem xmlns:ds="http://schemas.openxmlformats.org/officeDocument/2006/customXml" ds:itemID="{CBA6EBEE-81B6-4883-B98A-77BF691174BE}"/>
</file>

<file path=docProps/app.xml><?xml version="1.0" encoding="utf-8"?>
<Properties xmlns="http://schemas.openxmlformats.org/officeDocument/2006/extended-properties" xmlns:vt="http://schemas.openxmlformats.org/officeDocument/2006/docPropsVTypes">
  <Template>Office Theme</Template>
  <TotalTime>1235</TotalTime>
  <Words>1801</Words>
  <Application>Microsoft Office PowerPoint</Application>
  <PresentationFormat>Presentación en pantalla (4:3)</PresentationFormat>
  <Paragraphs>133</Paragraphs>
  <Slides>15</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15</vt:i4>
      </vt:variant>
    </vt:vector>
  </HeadingPairs>
  <TitlesOfParts>
    <vt:vector size="22" baseType="lpstr">
      <vt:lpstr>Arial</vt:lpstr>
      <vt:lpstr>Arial Black</vt:lpstr>
      <vt:lpstr>Calibri</vt:lpstr>
      <vt:lpstr>Calibri Light</vt:lpstr>
      <vt:lpstr>Gill Sans MT</vt:lpstr>
      <vt:lpstr>Trade Gothic LT Com Cn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Estevez, Armando</dc:creator>
  <cp:lastModifiedBy>Cerezo, Fernando</cp:lastModifiedBy>
  <cp:revision>81</cp:revision>
  <dcterms:created xsi:type="dcterms:W3CDTF">2019-11-07T19:37:04Z</dcterms:created>
  <dcterms:modified xsi:type="dcterms:W3CDTF">2020-03-27T17:56:05Z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0x010100A947FAE7E93BBA48AAE86D209588BA52</vt:lpwstr>
  </property>
  <property fmtid="{D5CDD505-2E9C-101B-9397-08002B2CF9AE}" pid="3" name="Order">
    <vt:r8>487700</vt:r8>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ies>
</file>