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61" r:id="rId4"/>
    <p:sldId id="26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3A96"/>
    <a:srgbClr val="F7D9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1" d="100"/>
          <a:sy n="51" d="100"/>
        </p:scale>
        <p:origin x="96" y="3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146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674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8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376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80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195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083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312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343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02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68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2E803-6DF1-4392-AF4C-B68B1584FCCB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946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esultado de imagen para consecuencias del embarazo en la adolescencia dibuj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9870" y="1951461"/>
            <a:ext cx="2493953" cy="2339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4408" y="1359187"/>
            <a:ext cx="3393257" cy="332711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69966" y="2540000"/>
            <a:ext cx="512499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n-US" dirty="0"/>
          </a:p>
        </p:txBody>
      </p:sp>
      <p:sp>
        <p:nvSpPr>
          <p:cNvPr id="6" name="CuadroTexto 5"/>
          <p:cNvSpPr txBox="1"/>
          <p:nvPr/>
        </p:nvSpPr>
        <p:spPr>
          <a:xfrm>
            <a:off x="132080" y="1009650"/>
            <a:ext cx="5805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rgbClr val="FF0000"/>
                </a:solidFill>
                <a:latin typeface="Trade Gothic LT Com Cn" panose="020B0806040303020004" pitchFamily="34" charset="0"/>
              </a:rPr>
              <a:t>¿Qué es </a:t>
            </a:r>
            <a:r>
              <a:rPr lang="es-ES" sz="3200" dirty="0" smtClean="0">
                <a:solidFill>
                  <a:srgbClr val="FF0000"/>
                </a:solidFill>
                <a:latin typeface="Trade Gothic LT Com Cn" panose="020B0806040303020004" pitchFamily="34" charset="0"/>
              </a:rPr>
              <a:t>el embarazo adolescente?</a:t>
            </a:r>
            <a:endParaRPr lang="en-US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868" y="6236118"/>
            <a:ext cx="2386149" cy="639300"/>
          </a:xfrm>
          <a:prstGeom prst="rect">
            <a:avLst/>
          </a:prstGeom>
        </p:spPr>
      </p:pic>
      <p:sp>
        <p:nvSpPr>
          <p:cNvPr id="2" name="1 Datos almacenados"/>
          <p:cNvSpPr/>
          <p:nvPr/>
        </p:nvSpPr>
        <p:spPr>
          <a:xfrm>
            <a:off x="281390" y="1679390"/>
            <a:ext cx="5782888" cy="4340410"/>
          </a:xfrm>
          <a:prstGeom prst="flowChartOnlineStorage">
            <a:avLst/>
          </a:prstGeom>
          <a:solidFill>
            <a:srgbClr val="FFC000"/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2200" b="1" dirty="0" smtClean="0">
                <a:solidFill>
                  <a:schemeClr val="tx1"/>
                </a:solidFill>
              </a:rPr>
              <a:t>Es el embarazo que ocurre </a:t>
            </a:r>
            <a:r>
              <a:rPr lang="es-MX" sz="2200" b="1" dirty="0">
                <a:solidFill>
                  <a:schemeClr val="tx1"/>
                </a:solidFill>
              </a:rPr>
              <a:t>durante la adolescencia, es </a:t>
            </a:r>
            <a:r>
              <a:rPr lang="es-MX" sz="2200" b="1" dirty="0" smtClean="0">
                <a:solidFill>
                  <a:schemeClr val="tx1"/>
                </a:solidFill>
              </a:rPr>
              <a:t>decir </a:t>
            </a:r>
            <a:r>
              <a:rPr lang="es-MX" sz="2200" b="1" dirty="0">
                <a:solidFill>
                  <a:schemeClr val="tx1"/>
                </a:solidFill>
              </a:rPr>
              <a:t>entre los 10 y 19 años de edad. S</a:t>
            </a:r>
            <a:r>
              <a:rPr lang="es-MX" sz="2200" b="1" dirty="0" smtClean="0">
                <a:solidFill>
                  <a:schemeClr val="tx1"/>
                </a:solidFill>
              </a:rPr>
              <a:t>e le llama también </a:t>
            </a:r>
            <a:r>
              <a:rPr lang="es-MX" sz="2200" b="1" dirty="0">
                <a:solidFill>
                  <a:schemeClr val="tx1"/>
                </a:solidFill>
              </a:rPr>
              <a:t>embarazo precoz, porque se presenta antes de que la madre y el padre hayan alcanzado la suficiente madurez emocional para asumir la compleja tarea d</a:t>
            </a:r>
            <a:r>
              <a:rPr lang="es-MX" sz="2200" dirty="0">
                <a:solidFill>
                  <a:schemeClr val="tx1"/>
                </a:solidFill>
              </a:rPr>
              <a:t>e </a:t>
            </a:r>
            <a:r>
              <a:rPr lang="es-MX" sz="2200" b="1" dirty="0">
                <a:solidFill>
                  <a:schemeClr val="tx1"/>
                </a:solidFill>
              </a:rPr>
              <a:t>la maternidad y la paternidad</a:t>
            </a:r>
            <a:r>
              <a:rPr lang="es-MX" b="1" dirty="0"/>
              <a:t>.</a:t>
            </a:r>
          </a:p>
        </p:txBody>
      </p:sp>
      <p:sp>
        <p:nvSpPr>
          <p:cNvPr id="11" name="CuadroTexto 7"/>
          <p:cNvSpPr txBox="1"/>
          <p:nvPr/>
        </p:nvSpPr>
        <p:spPr>
          <a:xfrm>
            <a:off x="2721" y="533333"/>
            <a:ext cx="18086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sz="1100" dirty="0" smtClean="0">
                <a:solidFill>
                  <a:schemeClr val="bg1"/>
                </a:solidFill>
                <a:latin typeface="Trade Gothic LT Com Cn" panose="020B0806040303020004" pitchFamily="34" charset="0"/>
              </a:rPr>
              <a:t>DESARROLLO DE ADOLESCENTES</a:t>
            </a:r>
            <a:endParaRPr lang="en-US" sz="1100" dirty="0">
              <a:solidFill>
                <a:schemeClr val="bg1"/>
              </a:solidFill>
              <a:latin typeface="Trade Gothic LT Com Cn" panose="020B0806040303020004" pitchFamily="34" charset="0"/>
            </a:endParaRPr>
          </a:p>
        </p:txBody>
      </p:sp>
      <p:pic>
        <p:nvPicPr>
          <p:cNvPr id="12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84" y="0"/>
            <a:ext cx="651691" cy="604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04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6474690" y="1115431"/>
            <a:ext cx="2060087" cy="2109577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2876" y="604155"/>
            <a:ext cx="3121141" cy="3181417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427129" y="908336"/>
            <a:ext cx="53340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400" dirty="0" smtClean="0">
                <a:solidFill>
                  <a:srgbClr val="FF0000"/>
                </a:solidFill>
                <a:latin typeface="Trade Gothic LT Com Cn" panose="020B0806040303020004" pitchFamily="34" charset="0"/>
              </a:rPr>
              <a:t>Consecuencias emocionales en la adolescente embarazada</a:t>
            </a:r>
            <a:endParaRPr lang="es-ES" sz="3400" dirty="0">
              <a:solidFill>
                <a:srgbClr val="FF0000"/>
              </a:solidFill>
              <a:latin typeface="Trade Gothic LT Com Cn" panose="020B0806040303020004" pitchFamily="34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868" y="6236118"/>
            <a:ext cx="2386149" cy="639300"/>
          </a:xfrm>
          <a:prstGeom prst="rect">
            <a:avLst/>
          </a:prstGeom>
        </p:spPr>
      </p:pic>
      <p:pic>
        <p:nvPicPr>
          <p:cNvPr id="11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84" y="0"/>
            <a:ext cx="651691" cy="604155"/>
          </a:xfrm>
          <a:prstGeom prst="rect">
            <a:avLst/>
          </a:prstGeom>
        </p:spPr>
      </p:pic>
      <p:sp>
        <p:nvSpPr>
          <p:cNvPr id="12" name="CuadroTexto 7"/>
          <p:cNvSpPr txBox="1"/>
          <p:nvPr/>
        </p:nvSpPr>
        <p:spPr>
          <a:xfrm>
            <a:off x="2721" y="533333"/>
            <a:ext cx="18086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sz="1100" dirty="0" smtClean="0">
                <a:solidFill>
                  <a:schemeClr val="bg1"/>
                </a:solidFill>
                <a:latin typeface="Trade Gothic LT Com Cn" panose="020B0806040303020004" pitchFamily="34" charset="0"/>
              </a:rPr>
              <a:t>DESARROLLO DE ADOLESCENTES</a:t>
            </a:r>
            <a:endParaRPr lang="en-US" sz="1100" dirty="0">
              <a:solidFill>
                <a:schemeClr val="bg1"/>
              </a:solidFill>
              <a:latin typeface="Trade Gothic LT Com Cn" panose="020B0806040303020004" pitchFamily="34" charset="0"/>
            </a:endParaRPr>
          </a:p>
        </p:txBody>
      </p:sp>
      <p:sp>
        <p:nvSpPr>
          <p:cNvPr id="13" name="AutoShape 2"/>
          <p:cNvSpPr>
            <a:spLocks noChangeArrowheads="1"/>
          </p:cNvSpPr>
          <p:nvPr/>
        </p:nvSpPr>
        <p:spPr bwMode="auto">
          <a:xfrm>
            <a:off x="127211" y="2170220"/>
            <a:ext cx="5805665" cy="3881846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accent4">
                  <a:lumMod val="20000"/>
                  <a:lumOff val="80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8900000" scaled="1"/>
          </a:gradFill>
          <a:ln w="12700">
            <a:solidFill>
              <a:schemeClr val="accent4">
                <a:lumMod val="60000"/>
                <a:lumOff val="40000"/>
              </a:schemeClr>
            </a:solidFill>
            <a:round/>
            <a:headEnd/>
            <a:tailEnd/>
          </a:ln>
          <a:effectLst>
            <a:outerShdw dist="28398" dir="3806097" algn="ctr" rotWithShape="0">
              <a:schemeClr val="accent4">
                <a:lumMod val="50000"/>
                <a:lumOff val="0"/>
                <a:alpha val="50000"/>
              </a:schemeClr>
            </a:outerShdw>
          </a:effec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s-BO" sz="2400" b="1" dirty="0" smtClean="0">
                <a:latin typeface="Gill Sans"/>
                <a:ea typeface="Calibri" panose="020F0502020204030204" pitchFamily="34" charset="0"/>
                <a:cs typeface="Times New Roman" panose="02020603050405020304" pitchFamily="18" charset="0"/>
              </a:rPr>
              <a:t>Dificultades para brindar cariño al bebé, al creer que él, le origina problemas como el rechazo y la falta de oportunidades.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s-BO" sz="2400" b="1" dirty="0" smtClean="0">
                <a:latin typeface="Gill Sans"/>
                <a:ea typeface="Calibri" panose="020F0502020204030204" pitchFamily="34" charset="0"/>
                <a:cs typeface="Times New Roman" panose="02020603050405020304" pitchFamily="18" charset="0"/>
              </a:rPr>
              <a:t>Mayor riesgo de separación, divorcio y abandono por parte de su compañero.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s-BO" sz="2400" b="1" dirty="0" smtClean="0">
                <a:latin typeface="Gill Sans"/>
                <a:ea typeface="Calibri" panose="020F0502020204030204" pitchFamily="34" charset="0"/>
                <a:cs typeface="Times New Roman" panose="02020603050405020304" pitchFamily="18" charset="0"/>
              </a:rPr>
              <a:t>Rechazo social si el embarazo es fuera del matrimonio</a:t>
            </a:r>
            <a:endParaRPr lang="es-BO" sz="2400" b="1" dirty="0">
              <a:latin typeface="Gill Sans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45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9860" y="1104650"/>
            <a:ext cx="2981997" cy="2042464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4857" y="407779"/>
            <a:ext cx="3505963" cy="3573671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69966" y="2540000"/>
            <a:ext cx="512499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n-US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868" y="6236118"/>
            <a:ext cx="2386149" cy="639300"/>
          </a:xfrm>
          <a:prstGeom prst="rect">
            <a:avLst/>
          </a:prstGeom>
        </p:spPr>
      </p:pic>
      <p:sp>
        <p:nvSpPr>
          <p:cNvPr id="12" name="CuadroTexto 5"/>
          <p:cNvSpPr txBox="1"/>
          <p:nvPr/>
        </p:nvSpPr>
        <p:spPr>
          <a:xfrm>
            <a:off x="355963" y="864402"/>
            <a:ext cx="533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>
                <a:solidFill>
                  <a:srgbClr val="FF0000"/>
                </a:solidFill>
                <a:latin typeface="Trade Gothic LT Com Cn" panose="020B0806040303020004" pitchFamily="34" charset="0"/>
              </a:rPr>
              <a:t>Consecuencias </a:t>
            </a:r>
            <a:r>
              <a:rPr lang="es-ES" sz="3200" dirty="0" smtClean="0">
                <a:solidFill>
                  <a:srgbClr val="FF0000"/>
                </a:solidFill>
                <a:latin typeface="Trade Gothic LT Com Cn" panose="020B0806040303020004" pitchFamily="34" charset="0"/>
              </a:rPr>
              <a:t>socioculturales del embarazo en la adolescencia</a:t>
            </a:r>
            <a:endParaRPr lang="es-ES" sz="3200" dirty="0">
              <a:solidFill>
                <a:srgbClr val="FF0000"/>
              </a:solidFill>
              <a:latin typeface="Trade Gothic LT Com Cn" panose="020B0806040303020004" pitchFamily="34" charset="0"/>
            </a:endParaRPr>
          </a:p>
        </p:txBody>
      </p:sp>
      <p:sp>
        <p:nvSpPr>
          <p:cNvPr id="2" name="1 Retraso"/>
          <p:cNvSpPr/>
          <p:nvPr/>
        </p:nvSpPr>
        <p:spPr>
          <a:xfrm>
            <a:off x="269966" y="1941621"/>
            <a:ext cx="5826034" cy="4294498"/>
          </a:xfrm>
          <a:prstGeom prst="flowChartDelay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s-BO" sz="2400" dirty="0">
                <a:solidFill>
                  <a:schemeClr val="tx1"/>
                </a:solidFill>
              </a:rPr>
              <a:t>Desempleo.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BO" sz="2400" dirty="0" smtClean="0">
                <a:solidFill>
                  <a:schemeClr val="tx1"/>
                </a:solidFill>
              </a:rPr>
              <a:t>Ausentismo </a:t>
            </a:r>
            <a:r>
              <a:rPr lang="es-BO" sz="2400" dirty="0">
                <a:solidFill>
                  <a:schemeClr val="tx1"/>
                </a:solidFill>
              </a:rPr>
              <a:t>escolar, lo que deriva en la escasa preparación para el ambiente laboral y el </a:t>
            </a:r>
            <a:r>
              <a:rPr lang="es-BO" sz="2400" dirty="0" smtClean="0">
                <a:solidFill>
                  <a:schemeClr val="tx1"/>
                </a:solidFill>
              </a:rPr>
              <a:t>riesgo </a:t>
            </a:r>
            <a:r>
              <a:rPr lang="es-BO" sz="2400" dirty="0">
                <a:solidFill>
                  <a:schemeClr val="tx1"/>
                </a:solidFill>
              </a:rPr>
              <a:t>de perpetuar los bajos ingresos familiares.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BO" sz="2400" dirty="0" smtClean="0">
                <a:solidFill>
                  <a:schemeClr val="tx1"/>
                </a:solidFill>
              </a:rPr>
              <a:t>Fracaso </a:t>
            </a:r>
            <a:r>
              <a:rPr lang="es-BO" sz="2400" dirty="0">
                <a:solidFill>
                  <a:schemeClr val="tx1"/>
                </a:solidFill>
              </a:rPr>
              <a:t>en la relación con la pareja y bajos ingresos de por </a:t>
            </a:r>
            <a:r>
              <a:rPr lang="es-BO" sz="2400" dirty="0" smtClean="0">
                <a:solidFill>
                  <a:schemeClr val="tx1"/>
                </a:solidFill>
              </a:rPr>
              <a:t>vida.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BO" sz="2400" dirty="0" smtClean="0">
                <a:solidFill>
                  <a:schemeClr val="tx1"/>
                </a:solidFill>
              </a:rPr>
              <a:t>Aumento </a:t>
            </a:r>
            <a:r>
              <a:rPr lang="es-BO" sz="2400" dirty="0">
                <a:solidFill>
                  <a:schemeClr val="tx1"/>
                </a:solidFill>
              </a:rPr>
              <a:t>de estrés y abandono de amigos por falta de tiempo para divertirse.</a:t>
            </a:r>
          </a:p>
        </p:txBody>
      </p:sp>
      <p:pic>
        <p:nvPicPr>
          <p:cNvPr id="11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84" y="0"/>
            <a:ext cx="651691" cy="604155"/>
          </a:xfrm>
          <a:prstGeom prst="rect">
            <a:avLst/>
          </a:prstGeom>
        </p:spPr>
      </p:pic>
      <p:sp>
        <p:nvSpPr>
          <p:cNvPr id="13" name="CuadroTexto 7"/>
          <p:cNvSpPr txBox="1"/>
          <p:nvPr/>
        </p:nvSpPr>
        <p:spPr>
          <a:xfrm>
            <a:off x="2721" y="533333"/>
            <a:ext cx="18086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sz="1100" dirty="0" smtClean="0">
                <a:solidFill>
                  <a:schemeClr val="bg1"/>
                </a:solidFill>
                <a:latin typeface="Trade Gothic LT Com Cn" panose="020B0806040303020004" pitchFamily="34" charset="0"/>
              </a:rPr>
              <a:t>DESARROLLO DE ADOLESCENTES</a:t>
            </a:r>
            <a:endParaRPr lang="en-US" sz="1100" dirty="0">
              <a:solidFill>
                <a:schemeClr val="bg1"/>
              </a:solidFill>
              <a:latin typeface="Trade Gothic LT Com Cn" panose="020B0806040303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57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5957064" y="926120"/>
            <a:ext cx="2955758" cy="1836130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6131" y="426829"/>
            <a:ext cx="3531839" cy="3600047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868" y="6236118"/>
            <a:ext cx="2386149" cy="639300"/>
          </a:xfrm>
          <a:prstGeom prst="rect">
            <a:avLst/>
          </a:prstGeom>
        </p:spPr>
      </p:pic>
      <p:sp>
        <p:nvSpPr>
          <p:cNvPr id="2" name="1 Proceso"/>
          <p:cNvSpPr/>
          <p:nvPr/>
        </p:nvSpPr>
        <p:spPr>
          <a:xfrm>
            <a:off x="120318" y="3333750"/>
            <a:ext cx="5817696" cy="1033853"/>
          </a:xfrm>
          <a:prstGeom prst="flowChart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200" b="1" dirty="0">
                <a:solidFill>
                  <a:schemeClr val="tx1"/>
                </a:solidFill>
              </a:rPr>
              <a:t>Solamente existen dos formas de prevenir un embarazo: usar anticonceptivos efectivos o NO tener relaciones </a:t>
            </a:r>
            <a:r>
              <a:rPr lang="es-MX" sz="2200" b="1" dirty="0" smtClean="0">
                <a:solidFill>
                  <a:schemeClr val="tx1"/>
                </a:solidFill>
              </a:rPr>
              <a:t>sexuales coitales</a:t>
            </a:r>
            <a:r>
              <a:rPr lang="es-MX" sz="1300" b="1" dirty="0" smtClean="0">
                <a:solidFill>
                  <a:schemeClr val="tx1"/>
                </a:solidFill>
              </a:rPr>
              <a:t>.</a:t>
            </a:r>
            <a:endParaRPr lang="es-MX" sz="1300" b="1" dirty="0">
              <a:solidFill>
                <a:schemeClr val="tx1"/>
              </a:solidFill>
            </a:endParaRPr>
          </a:p>
        </p:txBody>
      </p:sp>
      <p:sp>
        <p:nvSpPr>
          <p:cNvPr id="11" name="10 Proceso"/>
          <p:cNvSpPr/>
          <p:nvPr/>
        </p:nvSpPr>
        <p:spPr>
          <a:xfrm>
            <a:off x="120318" y="4507178"/>
            <a:ext cx="8589928" cy="1474522"/>
          </a:xfrm>
          <a:prstGeom prst="flowChart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200" b="1" dirty="0" smtClean="0">
                <a:solidFill>
                  <a:schemeClr val="tx1"/>
                </a:solidFill>
              </a:rPr>
              <a:t>Ser </a:t>
            </a:r>
            <a:r>
              <a:rPr lang="es-MX" sz="2200" b="1" dirty="0">
                <a:solidFill>
                  <a:schemeClr val="tx1"/>
                </a:solidFill>
              </a:rPr>
              <a:t>papá o ser mamá en la adolescencia es complicado, ya que muchos planes personales deberán ser pospuestos y se debe asumir la responsabilidad de una nueva vida, situaciones para las que no están preparadas las y los adolescentes</a:t>
            </a:r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2" name="11 Proceso"/>
          <p:cNvSpPr/>
          <p:nvPr/>
        </p:nvSpPr>
        <p:spPr>
          <a:xfrm>
            <a:off x="120319" y="2249559"/>
            <a:ext cx="5327982" cy="934179"/>
          </a:xfrm>
          <a:prstGeom prst="flowChart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>
                <a:solidFill>
                  <a:schemeClr val="tx1"/>
                </a:solidFill>
              </a:rPr>
              <a:t>Todos nosotros podemos decidir cuándo y con quién tener una hija o un </a:t>
            </a:r>
            <a:r>
              <a:rPr lang="es-MX" sz="2400" b="1" dirty="0" smtClean="0">
                <a:solidFill>
                  <a:schemeClr val="tx1"/>
                </a:solidFill>
              </a:rPr>
              <a:t>hijo </a:t>
            </a:r>
            <a:endParaRPr lang="es-MX" sz="2400" b="1" dirty="0">
              <a:solidFill>
                <a:schemeClr val="tx1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0318" y="926120"/>
            <a:ext cx="555099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4000" dirty="0" smtClean="0">
                <a:solidFill>
                  <a:srgbClr val="FF0000"/>
                </a:solidFill>
                <a:latin typeface="Trade Gothic LT Com Cn" panose="020B0806040303020004" pitchFamily="34" charset="0"/>
              </a:rPr>
              <a:t>En la adolescencia el embarazo se puede evitar</a:t>
            </a:r>
            <a:endParaRPr lang="es-ES" sz="4000" dirty="0">
              <a:solidFill>
                <a:srgbClr val="FF0000"/>
              </a:solidFill>
              <a:latin typeface="Trade Gothic LT Com Cn" panose="020B0806040303020004" pitchFamily="34" charset="0"/>
            </a:endParaRPr>
          </a:p>
        </p:txBody>
      </p:sp>
      <p:pic>
        <p:nvPicPr>
          <p:cNvPr id="13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84" y="0"/>
            <a:ext cx="651691" cy="604155"/>
          </a:xfrm>
          <a:prstGeom prst="rect">
            <a:avLst/>
          </a:prstGeom>
        </p:spPr>
      </p:pic>
      <p:sp>
        <p:nvSpPr>
          <p:cNvPr id="14" name="CuadroTexto 7"/>
          <p:cNvSpPr txBox="1"/>
          <p:nvPr/>
        </p:nvSpPr>
        <p:spPr>
          <a:xfrm>
            <a:off x="2721" y="533333"/>
            <a:ext cx="18086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sz="1100" dirty="0" smtClean="0">
                <a:solidFill>
                  <a:schemeClr val="bg1"/>
                </a:solidFill>
                <a:latin typeface="Trade Gothic LT Com Cn" panose="020B0806040303020004" pitchFamily="34" charset="0"/>
              </a:rPr>
              <a:t>DESARROLLO DE ADOLESCENTES</a:t>
            </a:r>
            <a:endParaRPr lang="en-US" sz="1100" dirty="0">
              <a:solidFill>
                <a:schemeClr val="bg1"/>
              </a:solidFill>
              <a:latin typeface="Trade Gothic LT Com Cn" panose="020B0806040303020004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91955" y="2819436"/>
            <a:ext cx="2085975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19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947FAE7E93BBA48AAE86D209588BA52" ma:contentTypeVersion="12" ma:contentTypeDescription="Crear nuevo documento." ma:contentTypeScope="" ma:versionID="556461fb2a551967c16561c9c4d6451f">
  <xsd:schema xmlns:xsd="http://www.w3.org/2001/XMLSchema" xmlns:xs="http://www.w3.org/2001/XMLSchema" xmlns:p="http://schemas.microsoft.com/office/2006/metadata/properties" xmlns:ns2="bae853df-5293-4d1c-8960-02212f99e47f" xmlns:ns3="785390bb-11ba-4ae5-9ca6-328a16bef388" targetNamespace="http://schemas.microsoft.com/office/2006/metadata/properties" ma:root="true" ma:fieldsID="2f6e15f4e0a656e2e8a283f117c721c2" ns2:_="" ns3:_="">
    <xsd:import namespace="bae853df-5293-4d1c-8960-02212f99e47f"/>
    <xsd:import namespace="785390bb-11ba-4ae5-9ca6-328a16bef3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e853df-5293-4d1c-8960-02212f99e4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5390bb-11ba-4ae5-9ca6-328a16bef38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85390bb-11ba-4ae5-9ca6-328a16bef388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4815A388-4A57-40C2-B601-9AA8D17CEA28}"/>
</file>

<file path=customXml/itemProps2.xml><?xml version="1.0" encoding="utf-8"?>
<ds:datastoreItem xmlns:ds="http://schemas.openxmlformats.org/officeDocument/2006/customXml" ds:itemID="{12A648EB-7873-46FF-B8C9-DA9D464E1CED}"/>
</file>

<file path=customXml/itemProps3.xml><?xml version="1.0" encoding="utf-8"?>
<ds:datastoreItem xmlns:ds="http://schemas.openxmlformats.org/officeDocument/2006/customXml" ds:itemID="{AAA654B2-0DD0-4D2E-919D-398CE859047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1064</TotalTime>
  <Words>271</Words>
  <Application>Microsoft Office PowerPoint</Application>
  <PresentationFormat>Presentación en pantalla (4:3)</PresentationFormat>
  <Paragraphs>37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Gill Sans</vt:lpstr>
      <vt:lpstr>Times New Roman</vt:lpstr>
      <vt:lpstr>Trade Gothic LT Com Cn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Estevez, Armando</dc:creator>
  <cp:lastModifiedBy>Cerezo, Fernando</cp:lastModifiedBy>
  <cp:revision>83</cp:revision>
  <dcterms:created xsi:type="dcterms:W3CDTF">2019-11-07T19:37:04Z</dcterms:created>
  <dcterms:modified xsi:type="dcterms:W3CDTF">2019-11-18T13:53:46Z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0x010100A947FAE7E93BBA48AAE86D209588BA52</vt:lpwstr>
  </property>
  <property fmtid="{D5CDD505-2E9C-101B-9397-08002B2CF9AE}" pid="3" name="Order">
    <vt:r8>487400</vt:r8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</Properties>
</file>