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3A96"/>
    <a:srgbClr val="F7D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8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74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6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1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4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E803-6DF1-4392-AF4C-B68B1584FCC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B0C5-8C78-40FA-937D-8D2BF20D5E4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 descr="Resultado de imagen para masculinidad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319" y="899941"/>
            <a:ext cx="1829831" cy="2662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749" y="533333"/>
            <a:ext cx="3269267" cy="346926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09006" y="2476031"/>
            <a:ext cx="51249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205715" y="1558938"/>
            <a:ext cx="5533096" cy="279467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BO" sz="2000" b="1" dirty="0" smtClean="0">
                <a:solidFill>
                  <a:schemeClr val="tx1"/>
                </a:solidFill>
              </a:rPr>
              <a:t>Desde </a:t>
            </a:r>
            <a:r>
              <a:rPr lang="es-BO" sz="2000" b="1" dirty="0">
                <a:solidFill>
                  <a:schemeClr val="tx1"/>
                </a:solidFill>
              </a:rPr>
              <a:t>el momento en que nacemos se nos asignan expectativas, valores y normas de acuerdo al </a:t>
            </a:r>
            <a:r>
              <a:rPr lang="es-BO" sz="2000" b="1" dirty="0" smtClean="0">
                <a:solidFill>
                  <a:schemeClr val="tx1"/>
                </a:solidFill>
              </a:rPr>
              <a:t>sexo al </a:t>
            </a:r>
            <a:r>
              <a:rPr lang="es-BO" sz="2000" b="1" dirty="0">
                <a:solidFill>
                  <a:schemeClr val="tx1"/>
                </a:solidFill>
              </a:rPr>
              <a:t>que pertenecemos. </a:t>
            </a:r>
            <a:endParaRPr lang="es-BO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s-BO" sz="2000" b="1" dirty="0" smtClean="0">
                <a:solidFill>
                  <a:schemeClr val="tx1"/>
                </a:solidFill>
              </a:rPr>
              <a:t>En los hombres la masculinidad </a:t>
            </a:r>
            <a:r>
              <a:rPr lang="es-BO" sz="2000" b="1" dirty="0">
                <a:solidFill>
                  <a:schemeClr val="tx1"/>
                </a:solidFill>
              </a:rPr>
              <a:t>se define como el conjunto de atributos, </a:t>
            </a:r>
            <a:r>
              <a:rPr lang="es-BO" sz="2000" b="1" dirty="0" smtClean="0">
                <a:solidFill>
                  <a:schemeClr val="tx1"/>
                </a:solidFill>
              </a:rPr>
              <a:t>comportamientos, valores </a:t>
            </a:r>
            <a:r>
              <a:rPr lang="es-BO" sz="2000" b="1" dirty="0">
                <a:solidFill>
                  <a:schemeClr val="tx1"/>
                </a:solidFill>
              </a:rPr>
              <a:t>y conductas que </a:t>
            </a:r>
            <a:r>
              <a:rPr lang="es-BO" sz="2000" b="1" dirty="0" smtClean="0">
                <a:solidFill>
                  <a:schemeClr val="tx1"/>
                </a:solidFill>
              </a:rPr>
              <a:t>son características </a:t>
            </a:r>
            <a:r>
              <a:rPr lang="es-BO" sz="2000" b="1" dirty="0">
                <a:solidFill>
                  <a:schemeClr val="tx1"/>
                </a:solidFill>
              </a:rPr>
              <a:t>de ser hombre en una sociedad y tiempo </a:t>
            </a:r>
            <a:r>
              <a:rPr lang="es-BO" sz="2000" b="1" dirty="0" smtClean="0">
                <a:solidFill>
                  <a:schemeClr val="tx1"/>
                </a:solidFill>
              </a:rPr>
              <a:t>determinado</a:t>
            </a:r>
            <a:r>
              <a:rPr lang="es-BO" b="1" dirty="0" smtClean="0">
                <a:solidFill>
                  <a:schemeClr val="tx1"/>
                </a:solidFill>
              </a:rPr>
              <a:t>.</a:t>
            </a:r>
            <a:endParaRPr lang="es-ES" b="1" dirty="0"/>
          </a:p>
        </p:txBody>
      </p:sp>
      <p:sp>
        <p:nvSpPr>
          <p:cNvPr id="16" name="CuadroTexto 8"/>
          <p:cNvSpPr txBox="1"/>
          <p:nvPr/>
        </p:nvSpPr>
        <p:spPr>
          <a:xfrm>
            <a:off x="1320078" y="899941"/>
            <a:ext cx="4609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30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¿Qué </a:t>
            </a:r>
            <a:r>
              <a:rPr lang="es-ES" sz="30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son las masculinidades?</a:t>
            </a:r>
            <a:endParaRPr lang="en-US" sz="3200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4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15930"/>
            <a:ext cx="651691" cy="604155"/>
          </a:xfrm>
          <a:prstGeom prst="rect">
            <a:avLst/>
          </a:prstGeom>
        </p:spPr>
      </p:pic>
      <p:sp>
        <p:nvSpPr>
          <p:cNvPr id="10" name="5 Rectángulo redondeado"/>
          <p:cNvSpPr/>
          <p:nvPr/>
        </p:nvSpPr>
        <p:spPr>
          <a:xfrm>
            <a:off x="396215" y="4508187"/>
            <a:ext cx="8657801" cy="1378263"/>
          </a:xfrm>
          <a:prstGeom prst="roundRect">
            <a:avLst/>
          </a:prstGeom>
          <a:solidFill>
            <a:srgbClr val="FFC000"/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BO" sz="2400" b="1" dirty="0" smtClean="0">
                <a:solidFill>
                  <a:schemeClr val="tx1"/>
                </a:solidFill>
              </a:rPr>
              <a:t>Sin </a:t>
            </a:r>
            <a:r>
              <a:rPr lang="es-BO" sz="2400" b="1" dirty="0">
                <a:solidFill>
                  <a:schemeClr val="tx1"/>
                </a:solidFill>
              </a:rPr>
              <a:t>embargo </a:t>
            </a:r>
            <a:r>
              <a:rPr lang="es-BO" sz="2400" b="1" dirty="0" smtClean="0">
                <a:solidFill>
                  <a:schemeClr val="tx1"/>
                </a:solidFill>
              </a:rPr>
              <a:t>no </a:t>
            </a:r>
            <a:r>
              <a:rPr lang="es-BO" sz="2400" b="1" dirty="0">
                <a:solidFill>
                  <a:schemeClr val="tx1"/>
                </a:solidFill>
              </a:rPr>
              <a:t>existe una sola forma de ser </a:t>
            </a:r>
            <a:r>
              <a:rPr lang="es-BO" sz="2400" b="1" dirty="0" smtClean="0">
                <a:solidFill>
                  <a:schemeClr val="tx1"/>
                </a:solidFill>
              </a:rPr>
              <a:t>hombre, </a:t>
            </a:r>
            <a:r>
              <a:rPr lang="es-BO" sz="2400" b="1" dirty="0">
                <a:solidFill>
                  <a:schemeClr val="tx1"/>
                </a:solidFill>
              </a:rPr>
              <a:t>cada individuo </a:t>
            </a:r>
            <a:r>
              <a:rPr lang="es-BO" sz="2400" b="1" dirty="0" smtClean="0">
                <a:solidFill>
                  <a:schemeClr val="tx1"/>
                </a:solidFill>
              </a:rPr>
              <a:t>va adquiriendo </a:t>
            </a:r>
            <a:r>
              <a:rPr lang="es-BO" sz="2400" b="1" dirty="0">
                <a:solidFill>
                  <a:schemeClr val="tx1"/>
                </a:solidFill>
              </a:rPr>
              <a:t>su propias conductas, por lo que no se puede hablar de masculinidad, si no de masculinidades.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574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masculinidad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36" y="1854048"/>
            <a:ext cx="3050007" cy="1715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656" y="794943"/>
            <a:ext cx="3553008" cy="377035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09006" y="2476031"/>
            <a:ext cx="51249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6" name="5 Rectángulo redondeado"/>
          <p:cNvSpPr/>
          <p:nvPr/>
        </p:nvSpPr>
        <p:spPr>
          <a:xfrm>
            <a:off x="251653" y="1947320"/>
            <a:ext cx="5082347" cy="42887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BO" sz="2300" b="1" dirty="0">
                <a:solidFill>
                  <a:schemeClr val="tx1"/>
                </a:solidFill>
              </a:rPr>
              <a:t>La cultura en que vivimos tiende a crear una imagen rígida y normativa de cómo debe ser un hombre </a:t>
            </a:r>
            <a:r>
              <a:rPr lang="es-BO" sz="2300" b="1" dirty="0" smtClean="0">
                <a:solidFill>
                  <a:schemeClr val="tx1"/>
                </a:solidFill>
              </a:rPr>
              <a:t>y cómo </a:t>
            </a:r>
            <a:r>
              <a:rPr lang="es-BO" sz="2300" b="1" dirty="0">
                <a:solidFill>
                  <a:schemeClr val="tx1"/>
                </a:solidFill>
              </a:rPr>
              <a:t>debe ser una mujer. </a:t>
            </a:r>
            <a:endParaRPr lang="es-BO" sz="2300" b="1" dirty="0" smtClean="0">
              <a:solidFill>
                <a:schemeClr val="tx1"/>
              </a:solidFill>
            </a:endParaRPr>
          </a:p>
          <a:p>
            <a:pPr algn="just"/>
            <a:endParaRPr lang="es-BO" sz="2300" b="1" dirty="0" smtClean="0">
              <a:solidFill>
                <a:schemeClr val="tx1"/>
              </a:solidFill>
            </a:endParaRPr>
          </a:p>
          <a:p>
            <a:pPr algn="just"/>
            <a:r>
              <a:rPr lang="es-BO" sz="2300" b="1" dirty="0" smtClean="0">
                <a:solidFill>
                  <a:schemeClr val="tx1"/>
                </a:solidFill>
              </a:rPr>
              <a:t>La </a:t>
            </a:r>
            <a:r>
              <a:rPr lang="es-BO" sz="2300" b="1" dirty="0">
                <a:solidFill>
                  <a:schemeClr val="tx1"/>
                </a:solidFill>
              </a:rPr>
              <a:t>realidad nos </a:t>
            </a:r>
            <a:r>
              <a:rPr lang="es-BO" sz="2300" b="1" dirty="0" smtClean="0">
                <a:solidFill>
                  <a:schemeClr val="tx1"/>
                </a:solidFill>
              </a:rPr>
              <a:t>muestra constantemente </a:t>
            </a:r>
            <a:r>
              <a:rPr lang="es-BO" sz="2300" b="1" dirty="0">
                <a:solidFill>
                  <a:schemeClr val="tx1"/>
                </a:solidFill>
              </a:rPr>
              <a:t>que no existe una sola manera de ser hombre o de ser mujer, sino múltiples formas, </a:t>
            </a:r>
            <a:r>
              <a:rPr lang="es-BO" sz="2300" b="1" dirty="0" smtClean="0">
                <a:solidFill>
                  <a:schemeClr val="tx1"/>
                </a:solidFill>
              </a:rPr>
              <a:t>y todas </a:t>
            </a:r>
            <a:r>
              <a:rPr lang="es-BO" sz="2300" b="1" dirty="0">
                <a:solidFill>
                  <a:schemeClr val="tx1"/>
                </a:solidFill>
              </a:rPr>
              <a:t>ellas son válidas y merecen respeto y un espacio de participación en la sociedad</a:t>
            </a:r>
            <a:r>
              <a:rPr lang="es-BO" sz="2300" b="1" dirty="0" smtClean="0">
                <a:solidFill>
                  <a:schemeClr val="tx1"/>
                </a:solidFill>
              </a:rPr>
              <a:t>.</a:t>
            </a:r>
            <a:endParaRPr lang="es-ES" sz="2300" b="1" dirty="0"/>
          </a:p>
        </p:txBody>
      </p:sp>
      <p:sp>
        <p:nvSpPr>
          <p:cNvPr id="16" name="CuadroTexto 8"/>
          <p:cNvSpPr txBox="1"/>
          <p:nvPr/>
        </p:nvSpPr>
        <p:spPr>
          <a:xfrm>
            <a:off x="458433" y="899941"/>
            <a:ext cx="4609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BO" sz="2800" dirty="0">
                <a:solidFill>
                  <a:srgbClr val="FF0000"/>
                </a:solidFill>
                <a:latin typeface="Trade Gothic LT Com Cn" panose="020B0806040303020004" pitchFamily="34" charset="0"/>
              </a:rPr>
              <a:t>¿Cómo deben ser las mujeres y cómo deben ser los hombres?</a:t>
            </a:r>
            <a:endParaRPr lang="en-US" sz="2800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pic>
        <p:nvPicPr>
          <p:cNvPr id="14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15930"/>
            <a:ext cx="651691" cy="6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6072" y="928087"/>
            <a:ext cx="1503337" cy="250997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953" y="533333"/>
            <a:ext cx="3124706" cy="32994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57879" y="2540000"/>
            <a:ext cx="51249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n-U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868" y="6236118"/>
            <a:ext cx="2386149" cy="639300"/>
          </a:xfrm>
          <a:prstGeom prst="rect">
            <a:avLst/>
          </a:prstGeom>
        </p:spPr>
      </p:pic>
      <p:sp>
        <p:nvSpPr>
          <p:cNvPr id="4" name="3 Elipse"/>
          <p:cNvSpPr/>
          <p:nvPr/>
        </p:nvSpPr>
        <p:spPr>
          <a:xfrm>
            <a:off x="504093" y="1681060"/>
            <a:ext cx="5650522" cy="453606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dirty="0" smtClean="0">
              <a:solidFill>
                <a:schemeClr val="tx1"/>
              </a:solidFill>
            </a:endParaRPr>
          </a:p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Es cuando los hombres somos educados para no expresas nuestras emociones, no demostrar miedo, demostrar siempre que somos fuertes y no valorar a la mujer.</a:t>
            </a:r>
            <a:endParaRPr lang="es-MX" sz="2800" dirty="0"/>
          </a:p>
        </p:txBody>
      </p:sp>
      <p:pic>
        <p:nvPicPr>
          <p:cNvPr id="10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3" y="15930"/>
            <a:ext cx="651691" cy="604155"/>
          </a:xfrm>
          <a:prstGeom prst="rect">
            <a:avLst/>
          </a:prstGeom>
        </p:spPr>
      </p:pic>
      <p:sp>
        <p:nvSpPr>
          <p:cNvPr id="12" name="CuadroTexto 7"/>
          <p:cNvSpPr txBox="1"/>
          <p:nvPr/>
        </p:nvSpPr>
        <p:spPr>
          <a:xfrm>
            <a:off x="2721" y="533333"/>
            <a:ext cx="1808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BO" sz="1100" dirty="0" smtClean="0">
                <a:solidFill>
                  <a:schemeClr val="bg1"/>
                </a:solidFill>
                <a:latin typeface="Trade Gothic LT Com Cn" panose="020B0806040303020004" pitchFamily="34" charset="0"/>
              </a:rPr>
              <a:t>DESARROLLO DE ADOLESCENTES</a:t>
            </a:r>
            <a:endParaRPr lang="en-US" sz="1100" dirty="0">
              <a:solidFill>
                <a:schemeClr val="bg1"/>
              </a:solidFill>
              <a:latin typeface="Trade Gothic LT Com Cn" panose="020B0806040303020004" pitchFamily="34" charset="0"/>
            </a:endParaRPr>
          </a:p>
        </p:txBody>
      </p:sp>
      <p:sp>
        <p:nvSpPr>
          <p:cNvPr id="14" name="CuadroTexto 8"/>
          <p:cNvSpPr txBox="1"/>
          <p:nvPr/>
        </p:nvSpPr>
        <p:spPr>
          <a:xfrm>
            <a:off x="2721" y="1109930"/>
            <a:ext cx="642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BO" sz="3200" dirty="0" smtClean="0">
                <a:solidFill>
                  <a:srgbClr val="FF0000"/>
                </a:solidFill>
                <a:latin typeface="Trade Gothic LT Com Cn" panose="020B0806040303020004" pitchFamily="34" charset="0"/>
              </a:rPr>
              <a:t>¿Qué es la masculinidad hegemónica?</a:t>
            </a:r>
            <a:endParaRPr lang="en-US" sz="3200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947FAE7E93BBA48AAE86D209588BA52" ma:contentTypeVersion="12" ma:contentTypeDescription="Crear nuevo documento." ma:contentTypeScope="" ma:versionID="556461fb2a551967c16561c9c4d6451f">
  <xsd:schema xmlns:xsd="http://www.w3.org/2001/XMLSchema" xmlns:xs="http://www.w3.org/2001/XMLSchema" xmlns:p="http://schemas.microsoft.com/office/2006/metadata/properties" xmlns:ns2="bae853df-5293-4d1c-8960-02212f99e47f" xmlns:ns3="785390bb-11ba-4ae5-9ca6-328a16bef388" targetNamespace="http://schemas.microsoft.com/office/2006/metadata/properties" ma:root="true" ma:fieldsID="2f6e15f4e0a656e2e8a283f117c721c2" ns2:_="" ns3:_="">
    <xsd:import namespace="bae853df-5293-4d1c-8960-02212f99e47f"/>
    <xsd:import namespace="785390bb-11ba-4ae5-9ca6-328a16bef3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853df-5293-4d1c-8960-02212f99e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90bb-11ba-4ae5-9ca6-328a16bef38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85390bb-11ba-4ae5-9ca6-328a16bef38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536E513-6BA7-4A93-AFE6-0E2DBF794CD4}"/>
</file>

<file path=customXml/itemProps2.xml><?xml version="1.0" encoding="utf-8"?>
<ds:datastoreItem xmlns:ds="http://schemas.openxmlformats.org/officeDocument/2006/customXml" ds:itemID="{6A4060E7-5AD8-4ABC-8429-E34823487CA1}"/>
</file>

<file path=customXml/itemProps3.xml><?xml version="1.0" encoding="utf-8"?>
<ds:datastoreItem xmlns:ds="http://schemas.openxmlformats.org/officeDocument/2006/customXml" ds:itemID="{F4A7BA54-D8B0-417B-9959-EC17DF6CB1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</TotalTime>
  <Words>216</Words>
  <Application>Microsoft Office PowerPoint</Application>
  <PresentationFormat>Presentación en pantalla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Trade Gothic LT Com Cn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Estevez, Armando</dc:creator>
  <cp:lastModifiedBy>Cerezo, Fernando</cp:lastModifiedBy>
  <cp:revision>77</cp:revision>
  <dcterms:created xsi:type="dcterms:W3CDTF">2019-11-07T19:37:04Z</dcterms:created>
  <dcterms:modified xsi:type="dcterms:W3CDTF">2019-11-14T19:58:25Z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0x010100A947FAE7E93BBA48AAE86D209588BA52</vt:lpwstr>
  </property>
  <property fmtid="{D5CDD505-2E9C-101B-9397-08002B2CF9AE}" pid="3" name="Order">
    <vt:r8>487300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