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787" y="905627"/>
            <a:ext cx="2133600" cy="21336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722" y="475051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846911" y="475051"/>
            <a:ext cx="5334000" cy="821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Qué es género?</a:t>
            </a:r>
            <a:endParaRPr lang="es-BO" sz="36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259629" y="1296751"/>
            <a:ext cx="5606443" cy="182092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8900000" scaled="1"/>
          </a:gra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algn="ctr">
              <a:spcAft>
                <a:spcPts val="0"/>
              </a:spcAft>
            </a:pPr>
            <a:r>
              <a:rPr lang="es-BO" sz="2000" dirty="0">
                <a:latin typeface="Gill Sans Infant Std" panose="020B0502020104020203" pitchFamily="34" charset="0"/>
              </a:rPr>
              <a:t>Género se refiere a los </a:t>
            </a:r>
            <a:r>
              <a:rPr lang="es-BO" sz="2000" dirty="0" smtClean="0">
                <a:latin typeface="Gill Sans Infant Std" panose="020B0502020104020203" pitchFamily="34" charset="0"/>
              </a:rPr>
              <a:t>roles, comportamientos</a:t>
            </a:r>
            <a:r>
              <a:rPr lang="es-BO" sz="2000" dirty="0">
                <a:latin typeface="Gill Sans Infant Std" panose="020B0502020104020203" pitchFamily="34" charset="0"/>
              </a:rPr>
              <a:t>, </a:t>
            </a:r>
            <a:r>
              <a:rPr lang="es-BO" sz="2000" dirty="0" smtClean="0">
                <a:latin typeface="Gill Sans Infant Std" panose="020B0502020104020203" pitchFamily="34" charset="0"/>
              </a:rPr>
              <a:t>actividades y </a:t>
            </a:r>
            <a:r>
              <a:rPr lang="es-BO" sz="2000" dirty="0">
                <a:latin typeface="Gill Sans Infant Std" panose="020B0502020104020203" pitchFamily="34" charset="0"/>
              </a:rPr>
              <a:t>atributos socialmente construidos que </a:t>
            </a:r>
            <a:r>
              <a:rPr lang="es-BO" sz="2000" dirty="0" smtClean="0">
                <a:latin typeface="Gill Sans Infant Std" panose="020B0502020104020203" pitchFamily="34" charset="0"/>
              </a:rPr>
              <a:t>una determinada sociedad considera </a:t>
            </a:r>
            <a:r>
              <a:rPr lang="es-BO" sz="2000" dirty="0">
                <a:latin typeface="Gill Sans Infant Std" panose="020B0502020104020203" pitchFamily="34" charset="0"/>
              </a:rPr>
              <a:t>apropiado para niñas, niños, mujeres y hombres</a:t>
            </a:r>
            <a:r>
              <a:rPr lang="es-BO" sz="2000" dirty="0" smtClean="0">
                <a:latin typeface="Gill Sans Infant Std" panose="020B0502020104020203" pitchFamily="34" charset="0"/>
              </a:rPr>
              <a:t>.</a:t>
            </a:r>
            <a:endParaRPr lang="es-BO" sz="2000" dirty="0">
              <a:effectLst/>
              <a:latin typeface="Gill Sans Infant Std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55722" y="2935274"/>
            <a:ext cx="5334000" cy="821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Estereotipos de género</a:t>
            </a:r>
            <a:endParaRPr lang="es-BO" sz="36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337850" y="3773113"/>
            <a:ext cx="8362805" cy="215192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algn="just">
              <a:spcAft>
                <a:spcPts val="0"/>
              </a:spcAft>
            </a:pPr>
            <a:r>
              <a:rPr lang="es-BO" dirty="0">
                <a:latin typeface="Gill Sans Infant Std" panose="020B0502020104020203" pitchFamily="34" charset="0"/>
              </a:rPr>
              <a:t>Son ideas preconcebidas sobre cómo son y cómo deben comportarse los hombres y las </a:t>
            </a:r>
            <a:r>
              <a:rPr lang="es-BO" dirty="0" smtClean="0">
                <a:latin typeface="Gill Sans Infant Std" panose="020B0502020104020203" pitchFamily="34" charset="0"/>
              </a:rPr>
              <a:t>mujeres en </a:t>
            </a:r>
            <a:r>
              <a:rPr lang="es-BO" dirty="0">
                <a:latin typeface="Gill Sans Infant Std" panose="020B0502020104020203" pitchFamily="34" charset="0"/>
              </a:rPr>
              <a:t>cada cultura. </a:t>
            </a:r>
            <a:endParaRPr lang="es-BO" dirty="0" smtClean="0">
              <a:latin typeface="Gill Sans Infant Std" panose="020B0502020104020203" pitchFamily="34" charset="0"/>
            </a:endParaRPr>
          </a:p>
          <a:p>
            <a:pPr marL="228600" algn="just">
              <a:spcAft>
                <a:spcPts val="0"/>
              </a:spcAft>
            </a:pPr>
            <a:endParaRPr lang="es-BO" dirty="0" smtClean="0">
              <a:latin typeface="Gill Sans Infant Std" panose="020B0502020104020203" pitchFamily="34" charset="0"/>
            </a:endParaRPr>
          </a:p>
          <a:p>
            <a:pPr marL="228600" algn="just">
              <a:spcAft>
                <a:spcPts val="0"/>
              </a:spcAft>
            </a:pPr>
            <a:r>
              <a:rPr lang="es-BO" dirty="0" smtClean="0">
                <a:latin typeface="Gill Sans Infant Std" panose="020B0502020104020203" pitchFamily="34" charset="0"/>
              </a:rPr>
              <a:t>Se aprenden </a:t>
            </a:r>
            <a:r>
              <a:rPr lang="es-BO" dirty="0">
                <a:latin typeface="Gill Sans Infant Std" panose="020B0502020104020203" pitchFamily="34" charset="0"/>
              </a:rPr>
              <a:t>desde muy temprana edad a través de juegos, conversaciones, papeles transmitidos por </a:t>
            </a:r>
            <a:r>
              <a:rPr lang="es-BO" dirty="0" smtClean="0">
                <a:latin typeface="Gill Sans Infant Std" panose="020B0502020104020203" pitchFamily="34" charset="0"/>
              </a:rPr>
              <a:t>la familia</a:t>
            </a:r>
            <a:r>
              <a:rPr lang="es-BO" dirty="0">
                <a:latin typeface="Gill Sans Infant Std" panose="020B0502020104020203" pitchFamily="34" charset="0"/>
              </a:rPr>
              <a:t>, las instituciones educativas, los medios masivos de comunicación y las estructuras sociales </a:t>
            </a:r>
            <a:r>
              <a:rPr lang="es-BO" dirty="0" smtClean="0">
                <a:latin typeface="Gill Sans Infant Std" panose="020B0502020104020203" pitchFamily="34" charset="0"/>
              </a:rPr>
              <a:t>en general</a:t>
            </a:r>
            <a:r>
              <a:rPr lang="es-BO" dirty="0">
                <a:latin typeface="Gill Sans Infant Std" panose="020B0502020104020203" pitchFamily="34" charset="0"/>
              </a:rPr>
              <a:t>. El </a:t>
            </a:r>
            <a:r>
              <a:rPr lang="es-BO" dirty="0" smtClean="0">
                <a:latin typeface="Gill Sans Infant Std" panose="020B0502020104020203" pitchFamily="34" charset="0"/>
              </a:rPr>
              <a:t>mantener </a:t>
            </a:r>
            <a:r>
              <a:rPr lang="es-BO" dirty="0">
                <a:latin typeface="Gill Sans Infant Std" panose="020B0502020104020203" pitchFamily="34" charset="0"/>
              </a:rPr>
              <a:t>estos </a:t>
            </a:r>
            <a:r>
              <a:rPr lang="es-BO" dirty="0" smtClean="0">
                <a:latin typeface="Gill Sans Infant Std" panose="020B0502020104020203" pitchFamily="34" charset="0"/>
              </a:rPr>
              <a:t>estereotipos genera </a:t>
            </a:r>
            <a:r>
              <a:rPr lang="es-BO" dirty="0">
                <a:latin typeface="Gill Sans Infant Std" panose="020B0502020104020203" pitchFamily="34" charset="0"/>
              </a:rPr>
              <a:t>discriminación y desigualdades.</a:t>
            </a:r>
            <a:endParaRPr lang="es-BO" dirty="0">
              <a:effectLst/>
              <a:latin typeface="Gill Sans Infant Std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66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equidad e igualdad de genero en la sexualidad responsabl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907" y="1597062"/>
            <a:ext cx="2388547" cy="244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561" y="1154993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526942" y="673732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Igualdad de género</a:t>
            </a:r>
            <a:endParaRPr lang="es-BO" sz="36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214200" y="1662728"/>
            <a:ext cx="5606443" cy="109050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8900000" scaled="1"/>
          </a:gra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BO" sz="2000" dirty="0"/>
              <a:t>S</a:t>
            </a:r>
            <a:r>
              <a:rPr lang="es-BO" sz="2000" dirty="0" smtClean="0"/>
              <a:t>e </a:t>
            </a:r>
            <a:r>
              <a:rPr lang="es-BO" sz="2000" dirty="0"/>
              <a:t>refiere a la ausencia de </a:t>
            </a:r>
            <a:r>
              <a:rPr lang="es-BO" sz="2000" dirty="0" smtClean="0"/>
              <a:t>discriminación basada </a:t>
            </a:r>
            <a:r>
              <a:rPr lang="es-BO" sz="2000" dirty="0"/>
              <a:t>en el </a:t>
            </a:r>
            <a:r>
              <a:rPr lang="es-BO" sz="2000" dirty="0" smtClean="0"/>
              <a:t>sexo, por ejemplo mujeres </a:t>
            </a:r>
            <a:r>
              <a:rPr lang="es-BO" sz="2000" dirty="0"/>
              <a:t>y hombres reciben el </a:t>
            </a:r>
            <a:r>
              <a:rPr lang="es-BO" sz="2000" dirty="0" smtClean="0"/>
              <a:t>mismo salario por </a:t>
            </a:r>
            <a:r>
              <a:rPr lang="es-BO" sz="2000" dirty="0"/>
              <a:t>realizar el mismo trabajo</a:t>
            </a:r>
            <a:r>
              <a:rPr lang="es-BO" dirty="0"/>
              <a:t>.</a:t>
            </a:r>
            <a:endParaRPr lang="es-BO" sz="2000" dirty="0">
              <a:effectLst/>
              <a:latin typeface="Gill Sans Infant Std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333868" y="2703491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Equidad de género</a:t>
            </a:r>
            <a:endParaRPr lang="es-BO" sz="36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535896" y="3557050"/>
            <a:ext cx="5730093" cy="1660799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BO" sz="2000" dirty="0" smtClean="0"/>
              <a:t>Es el </a:t>
            </a:r>
            <a:r>
              <a:rPr lang="es-BO" sz="2000" dirty="0"/>
              <a:t>proceso de ser justo con </a:t>
            </a:r>
            <a:r>
              <a:rPr lang="es-BO" sz="2000" dirty="0" smtClean="0"/>
              <a:t>mujeres </a:t>
            </a:r>
            <a:r>
              <a:rPr lang="es-BO" sz="2000" dirty="0"/>
              <a:t>y hombres. Para asegurar la equidad, </a:t>
            </a:r>
            <a:r>
              <a:rPr lang="es-BO" sz="2000" dirty="0" smtClean="0"/>
              <a:t>deben aplicarse estrategias y medidas </a:t>
            </a:r>
            <a:r>
              <a:rPr lang="es-BO" sz="2000" dirty="0"/>
              <a:t>para compensar </a:t>
            </a:r>
            <a:r>
              <a:rPr lang="es-BO" sz="2000" dirty="0" smtClean="0"/>
              <a:t>la discriminación </a:t>
            </a:r>
            <a:r>
              <a:rPr lang="es-BO" sz="2000" dirty="0"/>
              <a:t>en contra de </a:t>
            </a:r>
            <a:r>
              <a:rPr lang="es-BO" sz="2000" dirty="0" smtClean="0"/>
              <a:t>mujeres </a:t>
            </a:r>
            <a:r>
              <a:rPr lang="es-BO" sz="2000" dirty="0"/>
              <a:t>que </a:t>
            </a:r>
            <a:r>
              <a:rPr lang="es-BO" sz="2000" dirty="0" smtClean="0"/>
              <a:t>no permiten </a:t>
            </a:r>
            <a:r>
              <a:rPr lang="es-BO" sz="2000" dirty="0"/>
              <a:t>vivir en igualdad. </a:t>
            </a:r>
            <a:endParaRPr lang="es-BO" sz="2000" dirty="0" smtClean="0"/>
          </a:p>
        </p:txBody>
      </p:sp>
      <p:sp>
        <p:nvSpPr>
          <p:cNvPr id="14" name="CuadroTexto 13"/>
          <p:cNvSpPr txBox="1"/>
          <p:nvPr/>
        </p:nvSpPr>
        <p:spPr>
          <a:xfrm>
            <a:off x="1811379" y="5151405"/>
            <a:ext cx="6830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 smtClean="0">
                <a:solidFill>
                  <a:srgbClr val="FF0000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BO" sz="3600" b="1" dirty="0">
                <a:solidFill>
                  <a:srgbClr val="FF0000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equidad lleva a la </a:t>
            </a:r>
            <a:r>
              <a:rPr lang="es-BO" sz="3600" b="1" dirty="0" smtClean="0">
                <a:solidFill>
                  <a:srgbClr val="FF0000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igualdad</a:t>
            </a:r>
            <a:endParaRPr lang="es-BO" sz="3600" dirty="0">
              <a:solidFill>
                <a:srgbClr val="FF0000"/>
              </a:solidFill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6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0D85A0A-5C2B-4917-AC1B-8C4D50A80B9B}"/>
</file>

<file path=customXml/itemProps2.xml><?xml version="1.0" encoding="utf-8"?>
<ds:datastoreItem xmlns:ds="http://schemas.openxmlformats.org/officeDocument/2006/customXml" ds:itemID="{F89C92F1-DF3F-4CF7-97D6-E774177BAF59}"/>
</file>

<file path=customXml/itemProps3.xml><?xml version="1.0" encoding="utf-8"?>
<ds:datastoreItem xmlns:ds="http://schemas.openxmlformats.org/officeDocument/2006/customXml" ds:itemID="{625DCF4F-CC08-4EAD-B51D-7D1EF798E43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180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Gill Sans Infant Std</vt:lpstr>
      <vt:lpstr>Times New Roman</vt:lpstr>
      <vt:lpstr>Trade Gothic LT Com Cn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31</cp:revision>
  <dcterms:created xsi:type="dcterms:W3CDTF">2019-11-07T19:37:04Z</dcterms:created>
  <dcterms:modified xsi:type="dcterms:W3CDTF">2019-11-13T22:38:17Z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487100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