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imagenes de derechos humanos anim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158" y="1537854"/>
            <a:ext cx="2223056" cy="227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11" y="1033495"/>
            <a:ext cx="3124706" cy="318505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56771" y="903644"/>
            <a:ext cx="58059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30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¿Qué son los derechos humanos?</a:t>
            </a:r>
            <a:endParaRPr lang="en-US" sz="3000" dirty="0">
              <a:solidFill>
                <a:srgbClr val="FF0000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5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38545" y="1441263"/>
            <a:ext cx="5790765" cy="479485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Un derecho es una garantía que toda persona,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tiene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desde que nace,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como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la alimentación,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vivienda, la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libertad, la seguridad, la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educación y otros.</a:t>
            </a:r>
            <a:endParaRPr lang="es-BO" sz="1700" b="1" dirty="0"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Todas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las personas gozan de estos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derechos y hay leyes que garantizan su cumplimiento,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más allá de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cualquier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factor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particular como nacionalidad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religión,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raza, orientación sexual, clase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entre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otros. </a:t>
            </a:r>
            <a:endParaRPr lang="es-BO" sz="1700" b="1" dirty="0" smtClean="0"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Cada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derecho conlleva deberes y responsabilidades. Por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ejemplo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tenemos el derecho a la educación, que implica nuestra responsabilidad de estudiar.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El derecho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a la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salud nos responsabiliza para acudir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al médico y </a:t>
            </a:r>
            <a:r>
              <a:rPr lang="es-BO" sz="1700" b="1" dirty="0" smtClean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tomar nuestros </a:t>
            </a:r>
            <a:r>
              <a:rPr lang="es-BO" sz="1700" b="1" dirty="0"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medicamentos.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s-BO" sz="1600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magenes de salud sexualidad en la adolescenc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308" y="2601053"/>
            <a:ext cx="2592677" cy="144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439" y="1751676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53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856509" y="943737"/>
            <a:ext cx="3609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dirty="0">
                <a:solidFill>
                  <a:srgbClr val="00B05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la salud sexual?</a:t>
            </a:r>
            <a:endParaRPr lang="es-BO" sz="28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969818" y="1767799"/>
            <a:ext cx="5344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000" b="1" dirty="0"/>
              <a:t>La salud sexual es un estado de bienestar físico, mental y social respecto a nuestra </a:t>
            </a:r>
            <a:r>
              <a:rPr lang="es-BO" sz="2000" b="1" dirty="0" smtClean="0"/>
              <a:t>sexualidad.</a:t>
            </a:r>
            <a:endParaRPr lang="en-US" sz="2000" b="1" dirty="0">
              <a:latin typeface="Gill San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721" y="2601053"/>
            <a:ext cx="4658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dirty="0">
                <a:solidFill>
                  <a:srgbClr val="00B05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la salud </a:t>
            </a:r>
            <a:r>
              <a:rPr lang="es-BO" sz="2800" b="1" dirty="0" smtClean="0">
                <a:solidFill>
                  <a:srgbClr val="00B050"/>
                </a:solidFill>
                <a:latin typeface="Trade Gothic LT Com Cn" panose="020B0806040303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reproductiva?</a:t>
            </a:r>
            <a:endParaRPr lang="es-BO" sz="2800" dirty="0">
              <a:latin typeface="Trade Gothic LT Com Cn" panose="020B08060403030200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00792" y="3299821"/>
            <a:ext cx="56285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000" b="1" dirty="0"/>
              <a:t>La salud reproductiva es un estado general de bienestar físico, mental y social en todos los </a:t>
            </a:r>
            <a:r>
              <a:rPr lang="es-BO" sz="2000" b="1" dirty="0" smtClean="0"/>
              <a:t>aspectos relacionados </a:t>
            </a:r>
            <a:r>
              <a:rPr lang="es-BO" sz="2000" b="1" dirty="0"/>
              <a:t>con el sistema reproductivo, sus funciones y procesos. </a:t>
            </a:r>
            <a:endParaRPr lang="es-BO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BO" sz="2000" b="1" dirty="0" smtClean="0"/>
              <a:t>Es </a:t>
            </a:r>
            <a:r>
              <a:rPr lang="es-BO" sz="2000" b="1" dirty="0"/>
              <a:t>la </a:t>
            </a:r>
            <a:r>
              <a:rPr lang="es-BO" sz="2000" b="1" dirty="0" smtClean="0"/>
              <a:t>capacidad de </a:t>
            </a:r>
            <a:r>
              <a:rPr lang="es-BO" sz="2000" b="1" dirty="0"/>
              <a:t>disfrutar de una vida sexual satisfactoria </a:t>
            </a:r>
            <a:r>
              <a:rPr lang="es-BO" sz="2000" b="1" dirty="0" smtClean="0"/>
              <a:t>que implica </a:t>
            </a:r>
            <a:r>
              <a:rPr lang="es-BO" sz="2000" b="1" dirty="0"/>
              <a:t>el </a:t>
            </a:r>
            <a:r>
              <a:rPr lang="es-BO" sz="2000" b="1" dirty="0" smtClean="0"/>
              <a:t>derecho a </a:t>
            </a:r>
            <a:r>
              <a:rPr lang="es-BO" sz="2000" b="1" dirty="0"/>
              <a:t>obtener información sobre </a:t>
            </a:r>
            <a:r>
              <a:rPr lang="es-BO" sz="2000" b="1" dirty="0" smtClean="0"/>
              <a:t>anticoncepción y el </a:t>
            </a:r>
            <a:r>
              <a:rPr lang="es-BO" sz="2000" b="1" dirty="0"/>
              <a:t>derecho a recibir servicios adecuados de atención de la </a:t>
            </a:r>
            <a:r>
              <a:rPr lang="es-BO" sz="2000" b="1" dirty="0" smtClean="0"/>
              <a:t>salud.</a:t>
            </a:r>
            <a:endParaRPr lang="en-US" sz="2000" b="1" dirty="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972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adolescencia imagenes de la sexualidad para dibuj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735" y="661650"/>
            <a:ext cx="170497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95222" y="3753229"/>
            <a:ext cx="8702413" cy="2174771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100000"/>
              <a:lumOff val="0"/>
            </a:sysClr>
          </a:solidFill>
          <a:ln w="63500" cmpd="thickThin">
            <a:solidFill>
              <a:srgbClr val="8064A2">
                <a:lumMod val="100000"/>
                <a:lumOff val="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BO" sz="1700" b="1" dirty="0" smtClean="0">
                <a:solidFill>
                  <a:schemeClr val="accent6">
                    <a:lumMod val="50000"/>
                  </a:schemeClr>
                </a:solidFill>
              </a:rPr>
              <a:t>Derechos </a:t>
            </a:r>
            <a:r>
              <a:rPr lang="es-BO" sz="1700" b="1" dirty="0">
                <a:solidFill>
                  <a:schemeClr val="accent6">
                    <a:lumMod val="50000"/>
                  </a:schemeClr>
                </a:solidFill>
              </a:rPr>
              <a:t>sexuales: </a:t>
            </a:r>
            <a:r>
              <a:rPr lang="es-BO" sz="1700" dirty="0">
                <a:solidFill>
                  <a:schemeClr val="accent6">
                    <a:lumMod val="50000"/>
                  </a:schemeClr>
                </a:solidFill>
              </a:rPr>
              <a:t>son parte de los derechos humanos y se refieren a la forma en la que las personas expresan su sexualidad de manera libre y placentera, en un marco del respeto mutuo, sin escenarios de violencia, ni discriminación, y con equidad entre mujeres y hombres. </a:t>
            </a:r>
          </a:p>
          <a:p>
            <a:r>
              <a:rPr lang="es-BO" sz="1700" b="1" dirty="0">
                <a:solidFill>
                  <a:schemeClr val="accent6">
                    <a:lumMod val="50000"/>
                  </a:schemeClr>
                </a:solidFill>
              </a:rPr>
              <a:t>Derechos reproductivos: </a:t>
            </a:r>
            <a:r>
              <a:rPr lang="es-BO" sz="1700" dirty="0">
                <a:solidFill>
                  <a:schemeClr val="accent6">
                    <a:lumMod val="50000"/>
                  </a:schemeClr>
                </a:solidFill>
              </a:rPr>
              <a:t>son también parte de los derechos humanos, y tienen el objetivo de garantizar nuestro bienestar físico, mental y social en todos los aspectos relacionados con nuestro sistema reproductivo, sus funciones y procesos, así como brindarnos la libertad para decidir sobre el número y espaciamiento de los hijos e hijas que deseemos </a:t>
            </a:r>
            <a:r>
              <a:rPr lang="es-BO" sz="1700" dirty="0" smtClean="0">
                <a:solidFill>
                  <a:schemeClr val="accent6">
                    <a:lumMod val="50000"/>
                  </a:schemeClr>
                </a:solidFill>
              </a:rPr>
              <a:t>tener</a:t>
            </a:r>
            <a:r>
              <a:rPr lang="es-BO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kumimoji="0" lang="es-BO" sz="17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Gill Sans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95223" y="2024498"/>
            <a:ext cx="5891899" cy="1466850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100000"/>
              <a:lumOff val="0"/>
            </a:sysClr>
          </a:solidFill>
          <a:ln w="63500" cmpd="thickThin">
            <a:solidFill>
              <a:srgbClr val="8064A2">
                <a:lumMod val="100000"/>
                <a:lumOff val="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/>
            <a:r>
              <a:rPr lang="es-BO" sz="1700" dirty="0" smtClean="0">
                <a:solidFill>
                  <a:schemeClr val="accent1">
                    <a:lumMod val="50000"/>
                  </a:schemeClr>
                </a:solidFill>
              </a:rPr>
              <a:t>Los </a:t>
            </a:r>
            <a:r>
              <a:rPr lang="es-BO" sz="1700" dirty="0">
                <a:solidFill>
                  <a:schemeClr val="accent1">
                    <a:lumMod val="50000"/>
                  </a:schemeClr>
                </a:solidFill>
              </a:rPr>
              <a:t>derechos sexuales y los derechos reproductivos (</a:t>
            </a:r>
            <a:r>
              <a:rPr lang="es-BO" sz="1700" dirty="0" err="1">
                <a:solidFill>
                  <a:schemeClr val="accent1">
                    <a:lumMod val="50000"/>
                  </a:schemeClr>
                </a:solidFill>
              </a:rPr>
              <a:t>DSyDR</a:t>
            </a:r>
            <a:r>
              <a:rPr lang="es-BO" sz="1700" dirty="0">
                <a:solidFill>
                  <a:schemeClr val="accent1">
                    <a:lumMod val="50000"/>
                  </a:schemeClr>
                </a:solidFill>
              </a:rPr>
              <a:t>) son aquellos derechos básicos de todas las personas, vinculados con la sexualidad y la reproducción. Son parte integral de los derechos humanos y </a:t>
            </a:r>
            <a:r>
              <a:rPr lang="es-BO" sz="1700" dirty="0" smtClean="0">
                <a:solidFill>
                  <a:schemeClr val="accent1">
                    <a:lumMod val="50000"/>
                  </a:schemeClr>
                </a:solidFill>
              </a:rPr>
              <a:t>son </a:t>
            </a:r>
            <a:r>
              <a:rPr lang="es-BO" sz="1700" dirty="0">
                <a:solidFill>
                  <a:schemeClr val="accent1">
                    <a:lumMod val="50000"/>
                  </a:schemeClr>
                </a:solidFill>
              </a:rPr>
              <a:t>indispensables para alcanzar </a:t>
            </a:r>
            <a:r>
              <a:rPr lang="es-BO" sz="1700" dirty="0" smtClean="0">
                <a:solidFill>
                  <a:schemeClr val="accent1">
                    <a:lumMod val="50000"/>
                  </a:schemeClr>
                </a:solidFill>
              </a:rPr>
              <a:t>nuestro </a:t>
            </a:r>
            <a:r>
              <a:rPr lang="es-BO" sz="1700" dirty="0">
                <a:solidFill>
                  <a:schemeClr val="accent1">
                    <a:lumMod val="50000"/>
                  </a:schemeClr>
                </a:solidFill>
              </a:rPr>
              <a:t>bienestar físico, mental y social. </a:t>
            </a:r>
            <a:endParaRPr kumimoji="0" lang="es-BO" sz="1700" b="0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294" y="431972"/>
            <a:ext cx="3124706" cy="3185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7489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171546" y="901888"/>
            <a:ext cx="50027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30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¿Qué son los derechos sexuales y derechos reproductivos?</a:t>
            </a:r>
            <a:endParaRPr lang="en-US" sz="3000" dirty="0">
              <a:solidFill>
                <a:srgbClr val="FF0000"/>
              </a:solidFill>
              <a:latin typeface="Trade Gothic LT Com Cn" panose="020B0806040303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988A72E-4205-4498-81C2-EF27BB17F7DB}"/>
</file>

<file path=customXml/itemProps2.xml><?xml version="1.0" encoding="utf-8"?>
<ds:datastoreItem xmlns:ds="http://schemas.openxmlformats.org/officeDocument/2006/customXml" ds:itemID="{2D1291FD-AAC0-40D0-8932-6DFB44EFAB83}"/>
</file>

<file path=customXml/itemProps3.xml><?xml version="1.0" encoding="utf-8"?>
<ds:datastoreItem xmlns:ds="http://schemas.openxmlformats.org/officeDocument/2006/customXml" ds:itemID="{DD5DB916-27F1-4C4C-BC6A-CD2ED15C0A6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384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Times New Roman</vt:lpstr>
      <vt:lpstr>Trade Gothic LT Com Cn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40</cp:revision>
  <dcterms:created xsi:type="dcterms:W3CDTF">2019-11-07T19:37:04Z</dcterms:created>
  <dcterms:modified xsi:type="dcterms:W3CDTF">2019-11-13T22:58:59Z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